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1" r:id="rId3"/>
    <p:sldId id="258" r:id="rId4"/>
    <p:sldId id="259" r:id="rId5"/>
    <p:sldId id="260" r:id="rId6"/>
    <p:sldId id="261" r:id="rId7"/>
    <p:sldId id="262" r:id="rId8"/>
    <p:sldId id="303" r:id="rId9"/>
    <p:sldId id="263" r:id="rId10"/>
    <p:sldId id="270" r:id="rId11"/>
    <p:sldId id="281" r:id="rId12"/>
    <p:sldId id="282" r:id="rId13"/>
    <p:sldId id="264" r:id="rId14"/>
    <p:sldId id="284" r:id="rId15"/>
    <p:sldId id="265" r:id="rId16"/>
    <p:sldId id="302" r:id="rId17"/>
    <p:sldId id="301" r:id="rId18"/>
    <p:sldId id="266" r:id="rId19"/>
    <p:sldId id="272" r:id="rId20"/>
    <p:sldId id="267" r:id="rId21"/>
    <p:sldId id="268" r:id="rId22"/>
    <p:sldId id="269" r:id="rId23"/>
    <p:sldId id="274" r:id="rId24"/>
    <p:sldId id="304" r:id="rId25"/>
    <p:sldId id="275" r:id="rId26"/>
    <p:sldId id="277" r:id="rId27"/>
    <p:sldId id="278" r:id="rId28"/>
    <p:sldId id="285" r:id="rId29"/>
    <p:sldId id="286" r:id="rId30"/>
    <p:sldId id="287" r:id="rId31"/>
    <p:sldId id="288" r:id="rId32"/>
    <p:sldId id="289" r:id="rId33"/>
    <p:sldId id="280" r:id="rId34"/>
    <p:sldId id="293" r:id="rId35"/>
    <p:sldId id="290" r:id="rId36"/>
    <p:sldId id="291" r:id="rId37"/>
    <p:sldId id="292" r:id="rId38"/>
    <p:sldId id="305" r:id="rId39"/>
    <p:sldId id="294" r:id="rId40"/>
    <p:sldId id="295" r:id="rId41"/>
    <p:sldId id="298" r:id="rId42"/>
    <p:sldId id="296" r:id="rId43"/>
    <p:sldId id="297" r:id="rId4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2" autoAdjust="0"/>
    <p:restoredTop sz="94667" autoAdjust="0"/>
  </p:normalViewPr>
  <p:slideViewPr>
    <p:cSldViewPr>
      <p:cViewPr>
        <p:scale>
          <a:sx n="70" d="100"/>
          <a:sy n="70" d="100"/>
        </p:scale>
        <p:origin x="-1410" y="-90"/>
      </p:cViewPr>
      <p:guideLst>
        <p:guide orient="horz" pos="2160"/>
        <p:guide pos="2880"/>
      </p:guideLst>
    </p:cSldViewPr>
  </p:slideViewPr>
  <p:outlineViewPr>
    <p:cViewPr>
      <p:scale>
        <a:sx n="33" d="100"/>
        <a:sy n="33" d="100"/>
      </p:scale>
      <p:origin x="0" y="1862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7706F15-69A4-4284-A07B-52B3A0D4CC4E}" type="datetimeFigureOut">
              <a:rPr lang="es-MX" smtClean="0"/>
              <a:pPr/>
              <a:t>16/10/2013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930A960-8310-4863-A304-A40CE579E82F}"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706F15-69A4-4284-A07B-52B3A0D4CC4E}" type="datetimeFigureOut">
              <a:rPr lang="es-MX" smtClean="0"/>
              <a:pPr/>
              <a:t>16/10/2013</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0A960-8310-4863-A304-A40CE579E82F}"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88640"/>
            <a:ext cx="8229600" cy="1143000"/>
          </a:xfrm>
        </p:spPr>
        <p:txBody>
          <a:bodyPr>
            <a:noAutofit/>
          </a:bodyPr>
          <a:lstStyle/>
          <a:p>
            <a:r>
              <a:rPr lang="es-MX" sz="3200" dirty="0" smtClean="0"/>
              <a:t>Sesión 1 “Yo quiero mi nombre”</a:t>
            </a:r>
            <a:br>
              <a:rPr lang="es-MX" sz="3200" dirty="0" smtClean="0"/>
            </a:br>
            <a:endParaRPr lang="es-MX" sz="3200" dirty="0"/>
          </a:p>
        </p:txBody>
      </p:sp>
      <p:sp>
        <p:nvSpPr>
          <p:cNvPr id="3" name="2 Marcador de contenido"/>
          <p:cNvSpPr>
            <a:spLocks noGrp="1"/>
          </p:cNvSpPr>
          <p:nvPr>
            <p:ph idx="1"/>
          </p:nvPr>
        </p:nvSpPr>
        <p:spPr>
          <a:xfrm>
            <a:off x="179512" y="764704"/>
            <a:ext cx="8784976" cy="5877272"/>
          </a:xfrm>
        </p:spPr>
        <p:txBody>
          <a:bodyPr>
            <a:noAutofit/>
          </a:bodyPr>
          <a:lstStyle/>
          <a:p>
            <a:pPr algn="just">
              <a:buNone/>
            </a:pPr>
            <a:r>
              <a:rPr lang="es-ES" sz="2000" dirty="0" smtClean="0"/>
              <a:t>Presentación del contenido y énfasis educativo: Se </a:t>
            </a:r>
            <a:r>
              <a:rPr lang="es-ES" sz="2000" dirty="0"/>
              <a:t>realizará este juego usando </a:t>
            </a:r>
            <a:r>
              <a:rPr lang="es-ES" sz="2000" dirty="0" smtClean="0"/>
              <a:t>el alfabeto </a:t>
            </a:r>
            <a:r>
              <a:rPr lang="es-ES" sz="2000" dirty="0"/>
              <a:t>celestial. </a:t>
            </a:r>
            <a:r>
              <a:rPr lang="es-ES" sz="2000" dirty="0" smtClean="0"/>
              <a:t> Ferreiro (2000), establece que el trabajo didáctico con el nombre propio es potencial, debido a la alta significación  para el niño; además como parte de las hipótesis que éste se formula, establece que hay una “hipótesis del nombre”, donde instituye un fuerte vínculo entre las cosas y los gráficos que se encuentran cerca de éstas. Los nombres de todos los chicos del grupo contienen el alfabeto completo, así se les ofrece una amplio repertorio.</a:t>
            </a:r>
          </a:p>
          <a:p>
            <a:pPr algn="just">
              <a:buNone/>
            </a:pPr>
            <a:r>
              <a:rPr lang="es-ES" sz="2000" i="1" dirty="0" smtClean="0"/>
              <a:t>Inicio: </a:t>
            </a:r>
            <a:r>
              <a:rPr lang="es-ES" sz="2000" dirty="0" smtClean="0"/>
              <a:t>Antes </a:t>
            </a:r>
            <a:r>
              <a:rPr lang="es-ES" sz="2000" dirty="0"/>
              <a:t>de </a:t>
            </a:r>
            <a:r>
              <a:rPr lang="es-ES" sz="2000" dirty="0" smtClean="0"/>
              <a:t>iniciar, </a:t>
            </a:r>
            <a:r>
              <a:rPr lang="es-ES" sz="2000" dirty="0"/>
              <a:t>mostrar el ícono para organizar el espacio. </a:t>
            </a:r>
            <a:r>
              <a:rPr lang="es-ES" sz="2000" dirty="0" smtClean="0"/>
              <a:t> Se explica el juego, en qué consiste y las reglas de actuación (incluir las ideas del grupo).</a:t>
            </a:r>
          </a:p>
          <a:p>
            <a:pPr algn="just">
              <a:buNone/>
            </a:pPr>
            <a:r>
              <a:rPr lang="es-ES" sz="2000" i="1" dirty="0" smtClean="0"/>
              <a:t>Desarrollo: </a:t>
            </a:r>
            <a:r>
              <a:rPr lang="es-ES" sz="2000" dirty="0" smtClean="0"/>
              <a:t>En </a:t>
            </a:r>
            <a:r>
              <a:rPr lang="es-ES" sz="2000" dirty="0"/>
              <a:t>unas mesas se colocarán sus nombres escritos con las letras de este alfabeto, ellas elegirán el que creen que les pertenece y después dirán porqué quieren su nombre (es decir una cualidad o algo que éste les signifique de su </a:t>
            </a:r>
            <a:r>
              <a:rPr lang="es-ES" sz="2000" dirty="0" smtClean="0"/>
              <a:t>persona, puede ser una anécdota o situación curiosa. Elija 5 alumnos cada vez que lo jueguen). Luego </a:t>
            </a:r>
            <a:r>
              <a:rPr lang="es-ES" sz="2000" dirty="0"/>
              <a:t>se integrarán por binas, tercias </a:t>
            </a:r>
            <a:r>
              <a:rPr lang="es-ES" sz="2000" dirty="0" smtClean="0"/>
              <a:t>y/o </a:t>
            </a:r>
            <a:r>
              <a:rPr lang="es-ES" sz="2000" dirty="0"/>
              <a:t>equipos de cuatro, estableciendo los criterios </a:t>
            </a:r>
            <a:r>
              <a:rPr lang="es-ES" sz="2000" dirty="0" smtClean="0"/>
              <a:t>que utilizaron para </a:t>
            </a:r>
            <a:r>
              <a:rPr lang="es-ES" sz="2000" dirty="0"/>
              <a:t>ello (a partir de aspectos cualitativos y cuantitativos de los textos, pero deberán argumentarlos). </a:t>
            </a:r>
            <a:endParaRPr lang="es-ES" sz="2000" dirty="0" smtClean="0"/>
          </a:p>
          <a:p>
            <a:pPr algn="just">
              <a:buNone/>
            </a:pPr>
            <a:r>
              <a:rPr lang="es-ES" sz="2000" i="1" dirty="0" smtClean="0"/>
              <a:t>Cierre: </a:t>
            </a:r>
            <a:r>
              <a:rPr lang="es-ES" sz="2000" dirty="0" smtClean="0"/>
              <a:t>Con </a:t>
            </a:r>
            <a:r>
              <a:rPr lang="es-ES" sz="2000" dirty="0"/>
              <a:t>base en ello, se hará una reflexión sobre la actividad (en términos didácticos) y luego se dará la bienvenida</a:t>
            </a:r>
            <a:r>
              <a:rPr lang="es-ES" sz="2000" dirty="0" smtClean="0"/>
              <a:t>. (explican cómo se sintieron y qué podrían mejorar del diseño de la actividad).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3974"/>
            <a:ext cx="8964488"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es-MX" sz="2400" i="1" dirty="0" smtClean="0"/>
              <a:t>Orientaciones y reflexiones para guiar la intervención educativa: </a:t>
            </a:r>
            <a:r>
              <a:rPr lang="es-MX" sz="2400" dirty="0" smtClean="0"/>
              <a:t>los niños deberán estar de pie atrás de la silla (colocados en frente al respaldo de ésta), ya que si toman asiento, de manera obvia sólo quedarían dos sillas libres y así no habría muchas posibilidades de elección. Es importante que el maestro se informe sobre esta discapacidad y que articule los contenidos que en este juego se pueden desarrollar sobre cultura y vida social, sobre urbanidad y no discriminación. Genere conflicto en los niños al reflexionar sobre las características de los nombres cuando se ha llevado al ciego.</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s-MX" sz="2400" b="0" i="1" u="none" strike="noStrike" cap="none" normalizeH="0" baseline="0" dirty="0" smtClean="0">
                <a:ln>
                  <a:noFill/>
                </a:ln>
                <a:solidFill>
                  <a:schemeClr val="tx1"/>
                </a:solidFill>
                <a:effectLst/>
                <a:ea typeface="Calibri" pitchFamily="34" charset="0"/>
                <a:cs typeface="Arial" pitchFamily="34" charset="0"/>
              </a:rPr>
              <a:t>Estrategias de evaluación y aspectos a evaluar:</a:t>
            </a:r>
            <a:r>
              <a:rPr kumimoji="0" lang="es-MX" sz="2400" b="0" i="1" u="none" strike="noStrike" cap="none" normalizeH="0" dirty="0" smtClean="0">
                <a:ln>
                  <a:noFill/>
                </a:ln>
                <a:solidFill>
                  <a:schemeClr val="tx1"/>
                </a:solidFill>
                <a:effectLst/>
                <a:ea typeface="Calibri" pitchFamily="34" charset="0"/>
                <a:cs typeface="Arial" pitchFamily="34" charset="0"/>
              </a:rPr>
              <a:t> </a:t>
            </a:r>
            <a:r>
              <a:rPr kumimoji="0" lang="es-MX" sz="2400" b="0" u="none" strike="noStrike" cap="none" normalizeH="0" dirty="0" smtClean="0">
                <a:ln>
                  <a:noFill/>
                </a:ln>
                <a:solidFill>
                  <a:schemeClr val="tx1"/>
                </a:solidFill>
                <a:effectLst/>
                <a:ea typeface="Calibri" pitchFamily="34" charset="0"/>
                <a:cs typeface="Arial" pitchFamily="34" charset="0"/>
              </a:rPr>
              <a:t>Puede grabar en audio las indicaciones que dan los niños al “ciego” y luego contrastarlas con el tipo de lenguaje que utilizan, para dar soporte en las siguientes ocasiones que se juegue. Hay que centrar la evaluación en: 1) Identifica el nombre de sus compañeros, 2) Cómo da las indicaciones y ayuda en la conducción de su compañero, 3) Se muestra dispuesto (a) a colaborar y relacionarse con los demás, 4) </a:t>
            </a:r>
            <a:endParaRPr lang="es-MX" sz="2400" dirty="0" smtClean="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s-MX" sz="2400" i="1" dirty="0" smtClean="0">
                <a:ea typeface="Calibri" pitchFamily="34" charset="0"/>
                <a:cs typeface="Arial" pitchFamily="34" charset="0"/>
              </a:rPr>
              <a:t>E</a:t>
            </a:r>
            <a:r>
              <a:rPr kumimoji="0" lang="es-MX" sz="2400" b="0" i="1" u="none" strike="noStrike" cap="none" normalizeH="0" baseline="0" dirty="0" smtClean="0">
                <a:ln>
                  <a:noFill/>
                </a:ln>
                <a:solidFill>
                  <a:schemeClr val="tx1"/>
                </a:solidFill>
                <a:effectLst/>
                <a:ea typeface="Calibri" pitchFamily="34" charset="0"/>
                <a:cs typeface="Arial" pitchFamily="34" charset="0"/>
              </a:rPr>
              <a:t>n qué se basa el grado de dificultad en el caso de esta situación: </a:t>
            </a:r>
            <a:r>
              <a:rPr kumimoji="0" lang="es-MX" sz="2400" b="0" u="none" strike="noStrike" cap="none" normalizeH="0" baseline="0" dirty="0" smtClean="0">
                <a:ln>
                  <a:noFill/>
                </a:ln>
                <a:solidFill>
                  <a:schemeClr val="tx1"/>
                </a:solidFill>
                <a:effectLst/>
                <a:ea typeface="Calibri" pitchFamily="34" charset="0"/>
                <a:cs typeface="Arial" pitchFamily="34" charset="0"/>
              </a:rPr>
              <a:t>La cantidad de niños que están de pie</a:t>
            </a:r>
            <a:r>
              <a:rPr kumimoji="0" lang="es-MX" sz="2400" b="0" u="none" strike="noStrike" cap="none" normalizeH="0" dirty="0" smtClean="0">
                <a:ln>
                  <a:noFill/>
                </a:ln>
                <a:solidFill>
                  <a:schemeClr val="tx1"/>
                </a:solidFill>
                <a:effectLst/>
                <a:ea typeface="Calibri" pitchFamily="34" charset="0"/>
                <a:cs typeface="Arial" pitchFamily="34" charset="0"/>
              </a:rPr>
              <a:t> y el tipo de disposición de espacio.</a:t>
            </a:r>
            <a:endParaRPr kumimoji="0" lang="es-MX" sz="3600" b="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20688"/>
            <a:ext cx="8229600" cy="4525963"/>
          </a:xfrm>
        </p:spPr>
        <p:txBody>
          <a:bodyPr>
            <a:normAutofit/>
          </a:bodyPr>
          <a:lstStyle/>
          <a:p>
            <a:pPr algn="just">
              <a:buNone/>
            </a:pPr>
            <a:r>
              <a:rPr lang="es-MX" dirty="0" smtClean="0"/>
              <a:t>    </a:t>
            </a:r>
            <a:r>
              <a:rPr lang="es-MX" i="1" dirty="0" smtClean="0"/>
              <a:t>Competencia: Interpreta </a:t>
            </a:r>
            <a:r>
              <a:rPr lang="es-MX" i="1" dirty="0"/>
              <a:t>o infiere el contenido de textos a partir del conocimiento que </a:t>
            </a:r>
            <a:r>
              <a:rPr lang="es-MX" i="1" dirty="0" smtClean="0"/>
              <a:t>tiene de </a:t>
            </a:r>
            <a:r>
              <a:rPr lang="es-MX" i="1" dirty="0"/>
              <a:t>los diversos portadores y del sistema de </a:t>
            </a:r>
            <a:r>
              <a:rPr lang="es-MX" i="1" dirty="0" smtClean="0"/>
              <a:t>escritura.</a:t>
            </a:r>
          </a:p>
          <a:p>
            <a:pPr algn="just">
              <a:buFontTx/>
              <a:buChar char="-"/>
            </a:pPr>
            <a:r>
              <a:rPr lang="es-MX" sz="2800" dirty="0" smtClean="0"/>
              <a:t>Reconoce </a:t>
            </a:r>
            <a:r>
              <a:rPr lang="es-MX" sz="2800" dirty="0"/>
              <a:t>la escritura de su nombre en diversos portadores </a:t>
            </a:r>
            <a:r>
              <a:rPr lang="es-MX" sz="2800" dirty="0" smtClean="0"/>
              <a:t>de </a:t>
            </a:r>
            <a:r>
              <a:rPr lang="es-MX" sz="2800" dirty="0"/>
              <a:t>texto</a:t>
            </a:r>
            <a:r>
              <a:rPr lang="es-MX" sz="2800" dirty="0" smtClean="0"/>
              <a:t>.</a:t>
            </a:r>
          </a:p>
          <a:p>
            <a:pPr algn="just">
              <a:buFontTx/>
              <a:buChar char="-"/>
            </a:pPr>
            <a:r>
              <a:rPr lang="es-MX" sz="2800" dirty="0" smtClean="0"/>
              <a:t> Identifica lo que se lee en el texto escrito, y que leer y escribir se hace de izquierda a derecha y de arriba a abajo.    </a:t>
            </a:r>
            <a:r>
              <a:rPr lang="es-MX" sz="2800" dirty="0"/>
              <a:t>(</a:t>
            </a:r>
            <a:r>
              <a:rPr lang="es-MX" sz="2800" dirty="0" smtClean="0"/>
              <a:t>CFLYC, LE)</a:t>
            </a:r>
          </a:p>
          <a:p>
            <a:pPr algn="just">
              <a:buFontTx/>
              <a:buChar char="-"/>
            </a:pPr>
            <a:endParaRPr lang="es-MX"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76672"/>
            <a:ext cx="8229600" cy="1143000"/>
          </a:xfrm>
        </p:spPr>
        <p:txBody>
          <a:bodyPr>
            <a:noAutofit/>
          </a:bodyPr>
          <a:lstStyle/>
          <a:p>
            <a:pPr algn="just"/>
            <a:r>
              <a:rPr lang="es-MX" sz="3200" i="1" dirty="0" smtClean="0"/>
              <a:t>Competencia: Reconoce </a:t>
            </a:r>
            <a:r>
              <a:rPr lang="es-MX" sz="3200" i="1" dirty="0"/>
              <a:t>características del sistema de escritura </a:t>
            </a:r>
            <a:r>
              <a:rPr lang="es-MX" sz="3200" i="1" dirty="0" smtClean="0"/>
              <a:t>al utilizar </a:t>
            </a:r>
            <a:r>
              <a:rPr lang="es-MX" sz="3200" i="1" dirty="0"/>
              <a:t>recursos </a:t>
            </a:r>
            <a:r>
              <a:rPr lang="es-MX" sz="3200" i="1" dirty="0" smtClean="0"/>
              <a:t>propios (marcas</a:t>
            </a:r>
            <a:r>
              <a:rPr lang="es-MX" sz="3200" i="1" dirty="0"/>
              <a:t>, grafías, letras) para expresar por escrito sus </a:t>
            </a:r>
            <a:r>
              <a:rPr lang="es-MX" sz="3200" i="1" dirty="0" smtClean="0"/>
              <a:t>ideas.</a:t>
            </a:r>
            <a:endParaRPr lang="es-MX" sz="3200" i="1" dirty="0"/>
          </a:p>
        </p:txBody>
      </p:sp>
      <p:sp>
        <p:nvSpPr>
          <p:cNvPr id="3" name="2 Marcador de contenido"/>
          <p:cNvSpPr>
            <a:spLocks noGrp="1"/>
          </p:cNvSpPr>
          <p:nvPr>
            <p:ph idx="1"/>
          </p:nvPr>
        </p:nvSpPr>
        <p:spPr>
          <a:xfrm>
            <a:off x="467544" y="2060848"/>
            <a:ext cx="8229600" cy="4525963"/>
          </a:xfrm>
        </p:spPr>
        <p:txBody>
          <a:bodyPr>
            <a:normAutofit/>
          </a:bodyPr>
          <a:lstStyle/>
          <a:p>
            <a:pPr algn="just">
              <a:buNone/>
            </a:pPr>
            <a:r>
              <a:rPr lang="es-MX" sz="2800" dirty="0" smtClean="0"/>
              <a:t>• </a:t>
            </a:r>
            <a:r>
              <a:rPr lang="es-MX" sz="2800" dirty="0"/>
              <a:t>Compara las características gráficas de su nombre con los nombres de sus compañeros y otras </a:t>
            </a:r>
            <a:r>
              <a:rPr lang="es-MX" sz="2800" dirty="0" smtClean="0"/>
              <a:t>palabras escritas</a:t>
            </a:r>
            <a:r>
              <a:rPr lang="es-MX" sz="2800" dirty="0"/>
              <a:t>.</a:t>
            </a:r>
          </a:p>
          <a:p>
            <a:pPr algn="just">
              <a:buNone/>
            </a:pPr>
            <a:r>
              <a:rPr lang="es-MX" sz="2800" dirty="0"/>
              <a:t>• Utiliza el conocimiento que tiene de su nombre y otras palabras para escribir algo que quiere expresar.</a:t>
            </a:r>
          </a:p>
          <a:p>
            <a:pPr algn="just">
              <a:buNone/>
            </a:pPr>
            <a:r>
              <a:rPr lang="es-MX" sz="2800" dirty="0" smtClean="0"/>
              <a:t>• </a:t>
            </a:r>
            <a:r>
              <a:rPr lang="es-MX" sz="2800" dirty="0"/>
              <a:t>Reconoce la relación que existe entre la letra inicial de su nombre y su sonido; paulatinamente </a:t>
            </a:r>
            <a:r>
              <a:rPr lang="es-MX" sz="2800" dirty="0" smtClean="0"/>
              <a:t>establece relaciones </a:t>
            </a:r>
            <a:r>
              <a:rPr lang="es-MX" sz="2800" dirty="0"/>
              <a:t>similares con otros nombres y otras palabras al participar en juegos orales</a:t>
            </a:r>
            <a:r>
              <a:rPr lang="es-MX" sz="2800" dirty="0" smtClean="0"/>
              <a:t>. (CFLYC, LE)</a:t>
            </a:r>
            <a:endParaRPr lang="es-MX"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3200" dirty="0" smtClean="0"/>
              <a:t>Competencias y aprendizajes esperados que se agregan a la ruta</a:t>
            </a:r>
            <a:endParaRPr lang="es-MX" sz="3200" dirty="0"/>
          </a:p>
        </p:txBody>
      </p:sp>
      <p:sp>
        <p:nvSpPr>
          <p:cNvPr id="3" name="2 Marcador de contenido"/>
          <p:cNvSpPr>
            <a:spLocks noGrp="1"/>
          </p:cNvSpPr>
          <p:nvPr>
            <p:ph idx="1"/>
          </p:nvPr>
        </p:nvSpPr>
        <p:spPr>
          <a:xfrm>
            <a:off x="179512" y="1600200"/>
            <a:ext cx="8784976" cy="4997152"/>
          </a:xfrm>
        </p:spPr>
        <p:txBody>
          <a:bodyPr>
            <a:noAutofit/>
          </a:bodyPr>
          <a:lstStyle/>
          <a:p>
            <a:pPr algn="just">
              <a:buNone/>
            </a:pPr>
            <a:r>
              <a:rPr lang="es-MX" sz="2800" i="1" dirty="0" smtClean="0"/>
              <a:t>Competencia: Establece relaciones positivas con otros, basadas en el entendimiento, la aceptación y la empatía. </a:t>
            </a:r>
          </a:p>
          <a:p>
            <a:pPr algn="just">
              <a:buNone/>
            </a:pPr>
            <a:r>
              <a:rPr lang="es-MX" sz="2400" dirty="0" smtClean="0"/>
              <a:t>- Muestra disposición al interactuar con niños y niñas con distintas características e intereses, al realizar actividades diversas. Apoya y da sugerencias a otros.</a:t>
            </a:r>
          </a:p>
          <a:p>
            <a:pPr algn="just">
              <a:buNone/>
            </a:pPr>
            <a:r>
              <a:rPr lang="es-MX" sz="2400" dirty="0" smtClean="0"/>
              <a:t>- Acepta gradualmente las normas de relación y comportamiento basadas en la equidad y el respeto, y las pone en práctica.</a:t>
            </a:r>
          </a:p>
          <a:p>
            <a:pPr algn="just">
              <a:buNone/>
            </a:pPr>
            <a:r>
              <a:rPr lang="es-MX" sz="2400" dirty="0" smtClean="0"/>
              <a:t>- Habla sobre las características individuales y de grupo –físicas, de género, lingüísticas y étnicas– que identifican a las personas y a sus culturas.</a:t>
            </a:r>
          </a:p>
          <a:p>
            <a:pPr algn="just">
              <a:buNone/>
            </a:pPr>
            <a:r>
              <a:rPr lang="es-MX" sz="2400" dirty="0" smtClean="0"/>
              <a:t>- Identifica que los seres humanos son distintos y que la participación de todos es importante para la vida en sociedad. (CFDPS RI)</a:t>
            </a:r>
            <a:endParaRPr lang="es-MX"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404664"/>
            <a:ext cx="8784976" cy="6120680"/>
          </a:xfrm>
        </p:spPr>
        <p:txBody>
          <a:bodyPr>
            <a:noAutofit/>
          </a:bodyPr>
          <a:lstStyle/>
          <a:p>
            <a:pPr algn="just">
              <a:buNone/>
            </a:pPr>
            <a:r>
              <a:rPr lang="es-MX" sz="2800" i="1" dirty="0" smtClean="0"/>
              <a:t>Competencia: </a:t>
            </a:r>
            <a:r>
              <a:rPr lang="es-MX" sz="2800" dirty="0" smtClean="0"/>
              <a:t>Construye sistemas de referencia en relación con la ubicación espacial</a:t>
            </a:r>
            <a:endParaRPr lang="es-MX" sz="2800" i="1" dirty="0" smtClean="0"/>
          </a:p>
          <a:p>
            <a:pPr algn="just">
              <a:buNone/>
            </a:pPr>
            <a:r>
              <a:rPr lang="es-MX" sz="2400" dirty="0" smtClean="0"/>
              <a:t>-  Establece relaciones de ubicación entre su cuerpo y los objetos, así como entre objetos, tomando en cuenta sus características de direccionalidad, orientación, proximidad e interioridad.</a:t>
            </a:r>
          </a:p>
          <a:p>
            <a:pPr algn="just">
              <a:buNone/>
            </a:pPr>
            <a:r>
              <a:rPr lang="es-MX" sz="2400" dirty="0" smtClean="0"/>
              <a:t>- Comunica posiciones y desplazamientos de objetos y personas utilizando términos como dentro, fuera, arriba, abajo, encima, cerca, lejos, adelante, etcétera.</a:t>
            </a:r>
          </a:p>
          <a:p>
            <a:pPr algn="just">
              <a:buFontTx/>
              <a:buChar char="-"/>
            </a:pPr>
            <a:r>
              <a:rPr lang="es-MX" sz="2400" dirty="0" smtClean="0"/>
              <a:t>Ejecuta desplazamientos y trayectorias siguiendo instrucciones.</a:t>
            </a:r>
          </a:p>
          <a:p>
            <a:pPr algn="just">
              <a:buFontTx/>
              <a:buChar char="-"/>
            </a:pPr>
            <a:r>
              <a:rPr lang="es-MX" sz="2400" dirty="0" smtClean="0"/>
              <a:t>Describe desplazamientos y trayectorias de objetos y personas, utilizando referencias propias.</a:t>
            </a:r>
          </a:p>
          <a:p>
            <a:pPr algn="just">
              <a:buFontTx/>
              <a:buChar char="-"/>
            </a:pPr>
            <a:r>
              <a:rPr lang="es-MX" sz="2400" dirty="0" smtClean="0"/>
              <a:t>Identifica la direccionalidad de un recorrido o trayectoria y establece puntos de referencia.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MX" dirty="0" smtClean="0"/>
              <a:t>Ícono guía para organización del espacio: Plenaria</a:t>
            </a:r>
            <a:endParaRPr lang="es-MX" dirty="0"/>
          </a:p>
        </p:txBody>
      </p:sp>
      <p:grpSp>
        <p:nvGrpSpPr>
          <p:cNvPr id="55" name="54 Grupo"/>
          <p:cNvGrpSpPr/>
          <p:nvPr/>
        </p:nvGrpSpPr>
        <p:grpSpPr>
          <a:xfrm>
            <a:off x="2123728" y="1556792"/>
            <a:ext cx="4464496" cy="4320480"/>
            <a:chOff x="2123728" y="1556792"/>
            <a:chExt cx="4464496" cy="4320480"/>
          </a:xfrm>
        </p:grpSpPr>
        <p:sp>
          <p:nvSpPr>
            <p:cNvPr id="41" name="40 Rectángulo"/>
            <p:cNvSpPr/>
            <p:nvPr/>
          </p:nvSpPr>
          <p:spPr>
            <a:xfrm rot="19863525">
              <a:off x="3192147" y="2306040"/>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2" name="41 Rectángulo"/>
            <p:cNvSpPr/>
            <p:nvPr/>
          </p:nvSpPr>
          <p:spPr>
            <a:xfrm rot="5400000">
              <a:off x="2581589" y="3584736"/>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3" name="42 Rectángulo"/>
            <p:cNvSpPr/>
            <p:nvPr/>
          </p:nvSpPr>
          <p:spPr>
            <a:xfrm rot="490830">
              <a:off x="3851920" y="5085184"/>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4" name="43 Rectángulo"/>
            <p:cNvSpPr/>
            <p:nvPr/>
          </p:nvSpPr>
          <p:spPr>
            <a:xfrm rot="20374563">
              <a:off x="4621240" y="5005236"/>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8" name="27 Elipse"/>
            <p:cNvSpPr/>
            <p:nvPr/>
          </p:nvSpPr>
          <p:spPr>
            <a:xfrm>
              <a:off x="2987824" y="191683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9" name="28 Elipse"/>
            <p:cNvSpPr/>
            <p:nvPr/>
          </p:nvSpPr>
          <p:spPr>
            <a:xfrm>
              <a:off x="2411760" y="458112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0" name="29 Elipse"/>
            <p:cNvSpPr/>
            <p:nvPr/>
          </p:nvSpPr>
          <p:spPr>
            <a:xfrm>
              <a:off x="2339752" y="256490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1" name="30 Elipse"/>
            <p:cNvSpPr/>
            <p:nvPr/>
          </p:nvSpPr>
          <p:spPr>
            <a:xfrm>
              <a:off x="6228184" y="414908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2" name="31 Elipse"/>
            <p:cNvSpPr/>
            <p:nvPr/>
          </p:nvSpPr>
          <p:spPr>
            <a:xfrm>
              <a:off x="6228184" y="314096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3" name="32 Elipse"/>
            <p:cNvSpPr/>
            <p:nvPr/>
          </p:nvSpPr>
          <p:spPr>
            <a:xfrm>
              <a:off x="3923928" y="155679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4" name="33 Elipse"/>
            <p:cNvSpPr/>
            <p:nvPr/>
          </p:nvSpPr>
          <p:spPr>
            <a:xfrm>
              <a:off x="2987824" y="508518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5" name="34 Elipse"/>
            <p:cNvSpPr/>
            <p:nvPr/>
          </p:nvSpPr>
          <p:spPr>
            <a:xfrm>
              <a:off x="3779912" y="551723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6" name="35 Elipse"/>
            <p:cNvSpPr/>
            <p:nvPr/>
          </p:nvSpPr>
          <p:spPr>
            <a:xfrm>
              <a:off x="5004048" y="170080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7" name="36 Elipse"/>
            <p:cNvSpPr/>
            <p:nvPr/>
          </p:nvSpPr>
          <p:spPr>
            <a:xfrm>
              <a:off x="4788024" y="544522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8" name="37 Elipse"/>
            <p:cNvSpPr/>
            <p:nvPr/>
          </p:nvSpPr>
          <p:spPr>
            <a:xfrm>
              <a:off x="5652120" y="494116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9" name="38 Elipse"/>
            <p:cNvSpPr/>
            <p:nvPr/>
          </p:nvSpPr>
          <p:spPr>
            <a:xfrm>
              <a:off x="5796136" y="227687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0" name="39 Elipse"/>
            <p:cNvSpPr/>
            <p:nvPr/>
          </p:nvSpPr>
          <p:spPr>
            <a:xfrm>
              <a:off x="2123728" y="364502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5" name="44 Rectángulo"/>
            <p:cNvSpPr/>
            <p:nvPr/>
          </p:nvSpPr>
          <p:spPr>
            <a:xfrm rot="6946290">
              <a:off x="2739806" y="2801707"/>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6" name="45 Rectángulo"/>
            <p:cNvSpPr/>
            <p:nvPr/>
          </p:nvSpPr>
          <p:spPr>
            <a:xfrm rot="3248286">
              <a:off x="2759938" y="4250251"/>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7" name="46 Rectángulo"/>
            <p:cNvSpPr/>
            <p:nvPr/>
          </p:nvSpPr>
          <p:spPr>
            <a:xfrm rot="1897290">
              <a:off x="3194152" y="4739671"/>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8" name="47 Rectángulo"/>
            <p:cNvSpPr/>
            <p:nvPr/>
          </p:nvSpPr>
          <p:spPr>
            <a:xfrm>
              <a:off x="3995936" y="1988840"/>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9" name="48 Rectángulo"/>
            <p:cNvSpPr/>
            <p:nvPr/>
          </p:nvSpPr>
          <p:spPr>
            <a:xfrm rot="1490066">
              <a:off x="4771646" y="2134930"/>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0" name="49 Rectángulo"/>
            <p:cNvSpPr/>
            <p:nvPr/>
          </p:nvSpPr>
          <p:spPr>
            <a:xfrm rot="18788273">
              <a:off x="5283118" y="4681833"/>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1" name="50 Rectángulo"/>
            <p:cNvSpPr/>
            <p:nvPr/>
          </p:nvSpPr>
          <p:spPr>
            <a:xfrm rot="17529583">
              <a:off x="5698834" y="4049908"/>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2" name="51 Rectángulo"/>
            <p:cNvSpPr/>
            <p:nvPr/>
          </p:nvSpPr>
          <p:spPr>
            <a:xfrm rot="15067660">
              <a:off x="5748321" y="3223588"/>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3" name="52 Rectángulo"/>
            <p:cNvSpPr/>
            <p:nvPr/>
          </p:nvSpPr>
          <p:spPr>
            <a:xfrm rot="2734749">
              <a:off x="5427838" y="2521157"/>
              <a:ext cx="432048" cy="36004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56" name="55 CuadroTexto"/>
          <p:cNvSpPr txBox="1"/>
          <p:nvPr/>
        </p:nvSpPr>
        <p:spPr>
          <a:xfrm>
            <a:off x="5364088" y="5805264"/>
            <a:ext cx="3312368" cy="646331"/>
          </a:xfrm>
          <a:prstGeom prst="rect">
            <a:avLst/>
          </a:prstGeom>
          <a:noFill/>
        </p:spPr>
        <p:txBody>
          <a:bodyPr wrap="square" rtlCol="0">
            <a:spAutoFit/>
          </a:bodyPr>
          <a:lstStyle/>
          <a:p>
            <a:r>
              <a:rPr lang="es-MX" dirty="0" smtClean="0"/>
              <a:t>Nota: Explique a las alumnas qué representa cada figura del gráfico</a:t>
            </a:r>
            <a:endParaRPr lang="es-MX"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9031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539552" y="1628800"/>
            <a:ext cx="8208912" cy="4154984"/>
          </a:xfrm>
          <a:prstGeom prst="rect">
            <a:avLst/>
          </a:prstGeom>
        </p:spPr>
        <p:txBody>
          <a:bodyPr wrap="square">
            <a:spAutoFit/>
          </a:bodyPr>
          <a:lstStyle/>
          <a:p>
            <a:pPr algn="just">
              <a:buNone/>
            </a:pPr>
            <a:r>
              <a:rPr lang="es-MX" sz="2400" dirty="0" smtClean="0"/>
              <a:t>Presentación del contenido y énfasis educativo: El uso social de la escritura representa la esencia del enfoque para trabajar contenidos asociados al Español.  Por ello, disponer ante los niños elementos reales de la cultura escrita, representa una condición indispensable para el aprendizaje significativo del código escrito. </a:t>
            </a:r>
          </a:p>
          <a:p>
            <a:pPr algn="just">
              <a:buNone/>
            </a:pPr>
            <a:r>
              <a:rPr lang="es-MX" sz="2400" dirty="0" smtClean="0"/>
              <a:t>Los usos de los portadores de texto en la escuela, generalmente se asocian a cualquier tipo de actividades, sin embargo, destinarlos a ejercitar de manera natural los intercambios dialógicos, deberá ser una asociación necesaria y determinante en la apropiación del la lengua escrita.</a:t>
            </a:r>
            <a:endParaRPr lang="es-MX" sz="2400" dirty="0"/>
          </a:p>
        </p:txBody>
      </p:sp>
      <p:sp>
        <p:nvSpPr>
          <p:cNvPr id="3" name="1 Título"/>
          <p:cNvSpPr>
            <a:spLocks noGrp="1"/>
          </p:cNvSpPr>
          <p:nvPr>
            <p:ph type="title"/>
          </p:nvPr>
        </p:nvSpPr>
        <p:spPr>
          <a:xfrm>
            <a:off x="467544" y="548680"/>
            <a:ext cx="8229600" cy="778098"/>
          </a:xfrm>
        </p:spPr>
        <p:txBody>
          <a:bodyPr>
            <a:noAutofit/>
          </a:bodyPr>
          <a:lstStyle/>
          <a:p>
            <a:r>
              <a:rPr lang="es-MX" sz="3200" dirty="0" smtClean="0"/>
              <a:t>Sesión 3. “Qué puedes hacer con un periódico”</a:t>
            </a:r>
            <a:endParaRPr lang="es-MX"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692696"/>
            <a:ext cx="9144000" cy="4525963"/>
          </a:xfrm>
        </p:spPr>
        <p:txBody>
          <a:bodyPr>
            <a:noAutofit/>
          </a:bodyPr>
          <a:lstStyle/>
          <a:p>
            <a:pPr algn="just">
              <a:buNone/>
            </a:pPr>
            <a:r>
              <a:rPr lang="es-MX" sz="2400" dirty="0" smtClean="0"/>
              <a:t>Inicio: Se integran los equipos (con los nombres de alfabeto celestial) y se les entrega un periódico. Se indica a las alumnas que busquen un espacio que les permita trabajar cómodamente.</a:t>
            </a:r>
          </a:p>
          <a:p>
            <a:pPr lvl="0" algn="just">
              <a:buNone/>
            </a:pPr>
            <a:r>
              <a:rPr lang="es-MX" sz="2400" dirty="0" smtClean="0"/>
              <a:t>Desarrollo: Se les da la indicación de que con ese material deberán hacer algo, lo que ellas deseen y luego comentarán con el grupo qué hicieron con ese periódico y por qué. Una vez que inician el trabajo, se estará monitoreando en los equipos para cuidar que no usen nada más que el periódico. Se trata de reflexionar sobre el uso común de las cosas y su trasferencia a la educación, cómo les damos un status diferente y eso hace que se aleje la </a:t>
            </a:r>
            <a:r>
              <a:rPr lang="es-MX" sz="2400" dirty="0" err="1" smtClean="0"/>
              <a:t>significatividad</a:t>
            </a:r>
            <a:r>
              <a:rPr lang="es-MX" sz="2400" dirty="0" smtClean="0"/>
              <a:t>: las cosas y los actos parecen perder o modificar su significado en el contacto con la escolarización. </a:t>
            </a:r>
          </a:p>
          <a:p>
            <a:pPr lvl="0" algn="just">
              <a:buNone/>
            </a:pPr>
            <a:r>
              <a:rPr lang="es-MX" sz="2400" dirty="0" smtClean="0"/>
              <a:t>Cierre: Cuando ya han presentado sus productos hay que enfatizar la relación con educar para la vida, al destacar si alguien o ninguno decidió simplemente leerlo (las competencias relativas a las técnicas como leer y escribir y su uso en los contextos reales).  </a:t>
            </a:r>
          </a:p>
          <a:p>
            <a:pPr algn="just"/>
            <a:endParaRPr lang="es-MX"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79512" y="188640"/>
            <a:ext cx="8748464"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2400" b="0" i="1" u="none" strike="noStrike" cap="none" normalizeH="0" baseline="0" dirty="0" smtClean="0">
                <a:ln>
                  <a:noFill/>
                </a:ln>
                <a:solidFill>
                  <a:schemeClr val="tx1"/>
                </a:solidFill>
                <a:effectLst/>
                <a:ea typeface="Calibri" pitchFamily="34" charset="0"/>
                <a:cs typeface="Arial" pitchFamily="34" charset="0"/>
              </a:rPr>
              <a:t>Orientaciones y reflexiones para guiar la intervención educativa: </a:t>
            </a:r>
            <a:r>
              <a:rPr kumimoji="0" lang="es-MX" sz="2400" b="0" u="none" strike="noStrike" cap="none" normalizeH="0" baseline="0" dirty="0" smtClean="0">
                <a:ln>
                  <a:noFill/>
                </a:ln>
                <a:solidFill>
                  <a:schemeClr val="tx1"/>
                </a:solidFill>
                <a:effectLst/>
                <a:ea typeface="Calibri" pitchFamily="34" charset="0"/>
                <a:cs typeface="Arial" pitchFamily="34" charset="0"/>
              </a:rPr>
              <a:t>Es necesario que haga énfasis</a:t>
            </a:r>
            <a:r>
              <a:rPr kumimoji="0" lang="es-MX" sz="2400" b="0" u="none" strike="noStrike" cap="none" normalizeH="0" dirty="0" smtClean="0">
                <a:ln>
                  <a:noFill/>
                </a:ln>
                <a:solidFill>
                  <a:schemeClr val="tx1"/>
                </a:solidFill>
                <a:effectLst/>
                <a:ea typeface="Calibri" pitchFamily="34" charset="0"/>
                <a:cs typeface="Arial" pitchFamily="34" charset="0"/>
              </a:rPr>
              <a:t> en que no deberán utilizar nada más que el periódico, ya que esto distrae de la posibilidad de que simplemente se dediquen a leerlo, que para eso es un periódico en esencia. Durante la plenaria, es importante que usted oriente la discusión hacia las prácticas superfluas de la escuela y cómo hemos venido diseñando situaciones artificiales, alejadas de contextos y ámbitos realmente significativos para los alumnos.</a:t>
            </a:r>
            <a:endParaRPr kumimoji="0" lang="es-MX" sz="2400" b="0" u="none" strike="noStrike" cap="none" normalizeH="0" baseline="0" dirty="0" smtClean="0">
              <a:ln>
                <a:noFill/>
              </a:ln>
              <a:solidFill>
                <a:schemeClr val="tx1"/>
              </a:solidFill>
              <a:effectLst/>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2400" b="0" i="1" u="none" strike="noStrike" cap="none" normalizeH="0" baseline="0" dirty="0" smtClean="0">
                <a:ln>
                  <a:noFill/>
                </a:ln>
                <a:solidFill>
                  <a:schemeClr val="tx1"/>
                </a:solidFill>
                <a:effectLst/>
                <a:ea typeface="Calibri" pitchFamily="34" charset="0"/>
                <a:cs typeface="Arial" pitchFamily="34" charset="0"/>
              </a:rPr>
              <a:t>Estrategias de evaluación y aspectos a evaluar: </a:t>
            </a:r>
            <a:r>
              <a:rPr kumimoji="0" lang="es-MX" sz="2400" b="0" u="none" strike="noStrike" cap="none" normalizeH="0" baseline="0" dirty="0" smtClean="0">
                <a:ln>
                  <a:noFill/>
                </a:ln>
                <a:solidFill>
                  <a:schemeClr val="tx1"/>
                </a:solidFill>
                <a:effectLst/>
                <a:ea typeface="Calibri" pitchFamily="34" charset="0"/>
                <a:cs typeface="Arial" pitchFamily="34" charset="0"/>
              </a:rPr>
              <a:t>Permanezca</a:t>
            </a:r>
            <a:r>
              <a:rPr kumimoji="0" lang="es-MX" sz="2400" b="0" u="none" strike="noStrike" cap="none" normalizeH="0" dirty="0" smtClean="0">
                <a:ln>
                  <a:noFill/>
                </a:ln>
                <a:solidFill>
                  <a:schemeClr val="tx1"/>
                </a:solidFill>
                <a:effectLst/>
                <a:ea typeface="Calibri" pitchFamily="34" charset="0"/>
                <a:cs typeface="Arial" pitchFamily="34" charset="0"/>
              </a:rPr>
              <a:t> cerca de cada equipo y registre los comentarios y el tipo de argumentaciones que hacen, observe cómo se ponen de acuerdo y de qué manera van distribuyendo el trabajo. Puede emplear una escala de actitudes o una rúbrica con los tipos de desempeño (especialmente en el tipo de actitudes asumidas por los integrantes del equipo). </a:t>
            </a:r>
            <a:endParaRPr kumimoji="0" lang="es-MX" sz="2400" b="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s-MX" sz="2400" i="1" dirty="0" smtClean="0">
                <a:ea typeface="Calibri" pitchFamily="34" charset="0"/>
                <a:cs typeface="Arial" pitchFamily="34" charset="0"/>
              </a:rPr>
              <a:t>E</a:t>
            </a:r>
            <a:r>
              <a:rPr kumimoji="0" lang="es-MX" sz="2400" b="0" i="1" u="none" strike="noStrike" cap="none" normalizeH="0" baseline="0" dirty="0" smtClean="0">
                <a:ln>
                  <a:noFill/>
                </a:ln>
                <a:solidFill>
                  <a:schemeClr val="tx1"/>
                </a:solidFill>
                <a:effectLst/>
                <a:ea typeface="Calibri" pitchFamily="34" charset="0"/>
                <a:cs typeface="Arial" pitchFamily="34" charset="0"/>
              </a:rPr>
              <a:t>n qué se basa el grado de dificultad en el caso de esta situación: </a:t>
            </a:r>
            <a:r>
              <a:rPr kumimoji="0" lang="es-MX" sz="2400" b="0" u="none" strike="noStrike" cap="none" normalizeH="0" baseline="0" dirty="0" smtClean="0">
                <a:ln>
                  <a:noFill/>
                </a:ln>
                <a:solidFill>
                  <a:schemeClr val="tx1"/>
                </a:solidFill>
                <a:effectLst/>
                <a:ea typeface="Calibri" pitchFamily="34" charset="0"/>
                <a:cs typeface="Arial" pitchFamily="34" charset="0"/>
              </a:rPr>
              <a:t>puede seleccionar las páginas del periódico que desea que los alumnos observen.</a:t>
            </a:r>
            <a:endParaRPr kumimoji="0" lang="es-MX" sz="2400" b="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467544" y="404664"/>
            <a:ext cx="8424936"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es-MX" sz="2400" i="1" dirty="0" smtClean="0"/>
              <a:t>- Orientaciones y reflexiones para guiar la intervención educativa</a:t>
            </a:r>
            <a:r>
              <a:rPr lang="es-ES" sz="2400" dirty="0" smtClean="0"/>
              <a:t>: motíveles a contar algo que les sea altamente significativo, algo que les haga valorarse como personas. Al momento de que los niños participen con sus relatos, bríndeles apoyo haciendo énfasis en lo que dicen, retroalimente, cohesione, reestructure, complete o indague en sus frases. Cuando se lea ayúdeles señalando la direccionalidad del texto. Haga ver las relaciones entre los nombres, tanto en sus características gráficas como fonéticas.</a:t>
            </a:r>
            <a:endParaRPr lang="es-MX" sz="2400" dirty="0" smtClean="0"/>
          </a:p>
          <a:p>
            <a:pPr marL="0" marR="0" lvl="0" indent="0" algn="just" defTabSz="914400" rtl="0" eaLnBrk="1" fontAlgn="base" latinLnBrk="0" hangingPunct="1">
              <a:lnSpc>
                <a:spcPct val="100000"/>
              </a:lnSpc>
              <a:spcBef>
                <a:spcPct val="0"/>
              </a:spcBef>
              <a:spcAft>
                <a:spcPct val="0"/>
              </a:spcAft>
              <a:buClrTx/>
              <a:buSzTx/>
              <a:buFontTx/>
              <a:buNone/>
              <a:tabLst/>
            </a:pPr>
            <a:r>
              <a:rPr kumimoji="0" lang="es-MX" sz="2400" b="0" i="1" u="none" strike="noStrike" cap="none" normalizeH="0" baseline="0" dirty="0" smtClean="0">
                <a:ln>
                  <a:noFill/>
                </a:ln>
                <a:solidFill>
                  <a:schemeClr val="tx1"/>
                </a:solidFill>
                <a:effectLst/>
                <a:ea typeface="Calibri" pitchFamily="34" charset="0"/>
                <a:cs typeface="Arial" pitchFamily="34" charset="0"/>
              </a:rPr>
              <a:t>- Estrategias de evaluación y aspectos a evaluar: </a:t>
            </a:r>
            <a:r>
              <a:rPr kumimoji="0" lang="es-MX" sz="2400" b="0" u="none" strike="noStrike" cap="none" normalizeH="0" baseline="0" dirty="0" smtClean="0">
                <a:ln>
                  <a:noFill/>
                </a:ln>
                <a:solidFill>
                  <a:schemeClr val="tx1"/>
                </a:solidFill>
                <a:effectLst/>
                <a:ea typeface="Calibri" pitchFamily="34" charset="0"/>
                <a:cs typeface="Arial" pitchFamily="34" charset="0"/>
              </a:rPr>
              <a:t>Puede</a:t>
            </a:r>
            <a:r>
              <a:rPr kumimoji="0" lang="es-MX" sz="2400" b="0" u="none" strike="noStrike" cap="none" normalizeH="0" dirty="0" smtClean="0">
                <a:ln>
                  <a:noFill/>
                </a:ln>
                <a:solidFill>
                  <a:schemeClr val="tx1"/>
                </a:solidFill>
                <a:effectLst/>
                <a:ea typeface="Calibri" pitchFamily="34" charset="0"/>
                <a:cs typeface="Arial" pitchFamily="34" charset="0"/>
              </a:rPr>
              <a:t> elaborar notas sobre los sucesos que acontecen durante la actividad,  registre notas breves sobre la seguridad que muestran los niños al expresarse, si conocen su nombre escrito y el de otros niños; además puede relatar cómo es su léxico y estructura de oraciones. </a:t>
            </a:r>
            <a:endParaRPr kumimoji="0" lang="es-MX" sz="1400" b="0" i="1"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s-MX" sz="2400" i="1" dirty="0" smtClean="0">
                <a:ea typeface="Calibri" pitchFamily="34" charset="0"/>
                <a:cs typeface="Arial" pitchFamily="34" charset="0"/>
              </a:rPr>
              <a:t>- G</a:t>
            </a:r>
            <a:r>
              <a:rPr kumimoji="0" lang="es-MX" sz="2400" b="0" i="1" u="none" strike="noStrike" cap="none" normalizeH="0" baseline="0" dirty="0" smtClean="0">
                <a:ln>
                  <a:noFill/>
                </a:ln>
                <a:solidFill>
                  <a:schemeClr val="tx1"/>
                </a:solidFill>
                <a:effectLst/>
                <a:ea typeface="Calibri" pitchFamily="34" charset="0"/>
                <a:cs typeface="Arial" pitchFamily="34" charset="0"/>
              </a:rPr>
              <a:t>rado de dificultad en el caso de esta situación: </a:t>
            </a:r>
            <a:r>
              <a:rPr kumimoji="0" lang="es-MX" sz="2400" b="0" u="none" strike="noStrike" cap="none" normalizeH="0" baseline="0" dirty="0" smtClean="0">
                <a:ln>
                  <a:noFill/>
                </a:ln>
                <a:solidFill>
                  <a:schemeClr val="tx1"/>
                </a:solidFill>
                <a:effectLst/>
                <a:ea typeface="Calibri" pitchFamily="34" charset="0"/>
                <a:cs typeface="Arial" pitchFamily="34" charset="0"/>
              </a:rPr>
              <a:t>Puede agregar dos o más nombres escritos sin pertenecer a ningún niño o dar las especificaciones</a:t>
            </a:r>
            <a:r>
              <a:rPr kumimoji="0" lang="es-MX" sz="2400" b="0" u="none" strike="noStrike" cap="none" normalizeH="0" dirty="0" smtClean="0">
                <a:ln>
                  <a:noFill/>
                </a:ln>
                <a:solidFill>
                  <a:schemeClr val="tx1"/>
                </a:solidFill>
                <a:effectLst/>
                <a:ea typeface="Calibri" pitchFamily="34" charset="0"/>
                <a:cs typeface="Arial" pitchFamily="34" charset="0"/>
              </a:rPr>
              <a:t> de los criterios para agruparse.</a:t>
            </a:r>
            <a:endParaRPr kumimoji="0" lang="es-MX" sz="3600" b="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706090"/>
          </a:xfrm>
        </p:spPr>
        <p:txBody>
          <a:bodyPr>
            <a:noAutofit/>
          </a:bodyPr>
          <a:lstStyle/>
          <a:p>
            <a:r>
              <a:rPr lang="es-MX" sz="3200" dirty="0" smtClean="0"/>
              <a:t>Competencias y aprendizajes </a:t>
            </a:r>
            <a:br>
              <a:rPr lang="es-MX" sz="3200" dirty="0" smtClean="0"/>
            </a:br>
            <a:r>
              <a:rPr lang="es-MX" sz="3200" dirty="0" smtClean="0"/>
              <a:t>esperados que se desarrollan</a:t>
            </a:r>
            <a:endParaRPr lang="es-MX" sz="3200" dirty="0"/>
          </a:p>
        </p:txBody>
      </p:sp>
      <p:sp>
        <p:nvSpPr>
          <p:cNvPr id="3" name="2 Marcador de contenido"/>
          <p:cNvSpPr>
            <a:spLocks noGrp="1"/>
          </p:cNvSpPr>
          <p:nvPr>
            <p:ph idx="1"/>
          </p:nvPr>
        </p:nvSpPr>
        <p:spPr>
          <a:xfrm>
            <a:off x="179512" y="2276872"/>
            <a:ext cx="8784976" cy="4447256"/>
          </a:xfrm>
        </p:spPr>
        <p:txBody>
          <a:bodyPr>
            <a:normAutofit lnSpcReduction="10000"/>
          </a:bodyPr>
          <a:lstStyle/>
          <a:p>
            <a:pPr algn="just">
              <a:buNone/>
            </a:pPr>
            <a:r>
              <a:rPr lang="es-MX" sz="2800" i="1" dirty="0" smtClean="0"/>
              <a:t> </a:t>
            </a:r>
            <a:r>
              <a:rPr lang="es-MX" sz="2400" i="1" dirty="0" smtClean="0"/>
              <a:t>-  </a:t>
            </a:r>
            <a:r>
              <a:rPr lang="es-MX" sz="2400" dirty="0" smtClean="0"/>
              <a:t>Confirma o verifica información acerca del contenido del texto, mediante la lectura y relectura que la maestra hace de fragmentos o del texto completo.</a:t>
            </a:r>
          </a:p>
          <a:p>
            <a:pPr algn="just">
              <a:buNone/>
            </a:pPr>
            <a:r>
              <a:rPr lang="es-MX" sz="2400" dirty="0" smtClean="0"/>
              <a:t>- Pregunta acerca de palabras o fragmentos que no entendió durante la lectura de un texto y pide a la maestra que relea uno o más fragmentos para encontrar el significado.</a:t>
            </a:r>
          </a:p>
          <a:p>
            <a:pPr algn="just">
              <a:buNone/>
            </a:pPr>
            <a:r>
              <a:rPr lang="es-MX" sz="2400" dirty="0" smtClean="0"/>
              <a:t>- Identifica lo que se lee en el texto escrito, y que leer y escribir se hace de izquierda a derecha y de arriba a abajo.</a:t>
            </a:r>
          </a:p>
          <a:p>
            <a:pPr algn="just">
              <a:buNone/>
            </a:pPr>
            <a:r>
              <a:rPr lang="es-MX" sz="2400" dirty="0" smtClean="0"/>
              <a:t>- Identifica la función que tienen algunos elementos gráficos incluidos en textos escritos.</a:t>
            </a:r>
          </a:p>
          <a:p>
            <a:pPr algn="just">
              <a:buNone/>
            </a:pPr>
            <a:r>
              <a:rPr lang="es-MX" sz="2400" dirty="0" smtClean="0"/>
              <a:t>(CFLYC, LE)</a:t>
            </a:r>
            <a:endParaRPr lang="es-MX" sz="2400" i="1" dirty="0"/>
          </a:p>
        </p:txBody>
      </p:sp>
      <p:sp>
        <p:nvSpPr>
          <p:cNvPr id="4" name="3 Rectángulo"/>
          <p:cNvSpPr/>
          <p:nvPr/>
        </p:nvSpPr>
        <p:spPr>
          <a:xfrm>
            <a:off x="251520" y="980728"/>
            <a:ext cx="8640960" cy="1384995"/>
          </a:xfrm>
          <a:prstGeom prst="rect">
            <a:avLst/>
          </a:prstGeom>
        </p:spPr>
        <p:txBody>
          <a:bodyPr wrap="square">
            <a:spAutoFit/>
          </a:bodyPr>
          <a:lstStyle/>
          <a:p>
            <a:pPr algn="just"/>
            <a:r>
              <a:rPr lang="es-MX" sz="2800" i="1" dirty="0" smtClean="0"/>
              <a:t>Competencia: Interpreta o infiere el contenido de textos a partir del conocimiento que tiene de los diversos portadores y del sistema de escritura.</a:t>
            </a:r>
            <a:endParaRPr lang="es-MX"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just"/>
            <a:r>
              <a:rPr lang="es-MX" sz="2800" i="1" dirty="0" smtClean="0"/>
              <a:t>Competencia: Reconoce sus cualidades y capacidades, y desarrolla su sensibilidad hacia las cualidades y necesidades de otros .</a:t>
            </a:r>
            <a:endParaRPr lang="es-MX" sz="2800" i="1" dirty="0"/>
          </a:p>
        </p:txBody>
      </p:sp>
      <p:sp>
        <p:nvSpPr>
          <p:cNvPr id="3" name="2 Marcador de contenido"/>
          <p:cNvSpPr>
            <a:spLocks noGrp="1"/>
          </p:cNvSpPr>
          <p:nvPr>
            <p:ph idx="1"/>
          </p:nvPr>
        </p:nvSpPr>
        <p:spPr/>
        <p:txBody>
          <a:bodyPr>
            <a:normAutofit fontScale="92500" lnSpcReduction="20000"/>
          </a:bodyPr>
          <a:lstStyle/>
          <a:p>
            <a:pPr algn="just">
              <a:buNone/>
            </a:pPr>
            <a:r>
              <a:rPr lang="es-MX" dirty="0" smtClean="0"/>
              <a:t>- Muestra interés, emoción y motivación ante situaciones retadoras y accesibles a sus posibilidades.</a:t>
            </a:r>
          </a:p>
          <a:p>
            <a:pPr algn="just">
              <a:buNone/>
            </a:pPr>
            <a:r>
              <a:rPr lang="es-MX" dirty="0" smtClean="0"/>
              <a:t>- Realiza un esfuerzo mayor para lograr lo que se propone, atiende sugerencias y muestra perseverancia en las acciones que lo requieren.</a:t>
            </a:r>
          </a:p>
          <a:p>
            <a:pPr algn="just">
              <a:buNone/>
            </a:pPr>
            <a:r>
              <a:rPr lang="es-MX" dirty="0" smtClean="0"/>
              <a:t>- Enfrenta desafíos y solo, o en colaboración, busca estrategias para superarlos, en situaciones como elaborar un carro con un juego de construcción: seleccionar piezas, organizarlas y ensamblarlas. (CFDPYS, IP)</a:t>
            </a:r>
            <a:endParaRPr lang="es-MX"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04664"/>
            <a:ext cx="8229600" cy="1143000"/>
          </a:xfrm>
        </p:spPr>
        <p:txBody>
          <a:bodyPr>
            <a:noAutofit/>
          </a:bodyPr>
          <a:lstStyle/>
          <a:p>
            <a:pPr algn="just"/>
            <a:r>
              <a:rPr lang="es-MX" sz="2800" i="1" dirty="0" smtClean="0"/>
              <a:t>Competencia: Actúa gradualmente con mayor confianza y control de acuerdo con criterios, reglas y convenciones externas que regulan su conducta en los diferentes ámbitos en que participa .</a:t>
            </a:r>
            <a:endParaRPr lang="es-MX" sz="2800" i="1" dirty="0"/>
          </a:p>
        </p:txBody>
      </p:sp>
      <p:sp>
        <p:nvSpPr>
          <p:cNvPr id="3" name="2 Marcador de contenido"/>
          <p:cNvSpPr>
            <a:spLocks noGrp="1"/>
          </p:cNvSpPr>
          <p:nvPr>
            <p:ph idx="1"/>
          </p:nvPr>
        </p:nvSpPr>
        <p:spPr>
          <a:xfrm>
            <a:off x="395536" y="1988840"/>
            <a:ext cx="8229600" cy="4525963"/>
          </a:xfrm>
        </p:spPr>
        <p:txBody>
          <a:bodyPr>
            <a:normAutofit fontScale="77500" lnSpcReduction="20000"/>
          </a:bodyPr>
          <a:lstStyle/>
          <a:p>
            <a:pPr algn="just">
              <a:buFontTx/>
              <a:buChar char="-"/>
            </a:pPr>
            <a:r>
              <a:rPr lang="es-MX" dirty="0" smtClean="0"/>
              <a:t>Utiliza el lenguaje para hacerse entender y expresar lo que siente, cuando se enfrenta a una situación que le causa conflicto.</a:t>
            </a:r>
          </a:p>
          <a:p>
            <a:pPr algn="just">
              <a:buNone/>
            </a:pPr>
            <a:r>
              <a:rPr lang="es-MX" dirty="0" smtClean="0"/>
              <a:t>- Participa en juegos respetando las reglas establecidas y las normas para la convivencia.</a:t>
            </a:r>
          </a:p>
          <a:p>
            <a:pPr algn="just">
              <a:buNone/>
            </a:pPr>
            <a:r>
              <a:rPr lang="es-MX" dirty="0" smtClean="0"/>
              <a:t>- Controla gradualmente conductas impulsivas que afectan a los demás y evita agredir verbal o físicamente a sus compañeras o compañeros y a otras personas.</a:t>
            </a:r>
          </a:p>
          <a:p>
            <a:pPr algn="just">
              <a:buNone/>
            </a:pPr>
            <a:r>
              <a:rPr lang="es-MX" dirty="0" smtClean="0"/>
              <a:t>- Se involucra y compromete con actividades individuales y colectivas que son acordadas en el grupo, o que él mismo propone.</a:t>
            </a:r>
          </a:p>
          <a:p>
            <a:pPr algn="just">
              <a:buNone/>
            </a:pPr>
            <a:r>
              <a:rPr lang="es-MX" dirty="0" smtClean="0"/>
              <a:t>- Toma iniciativas, decide y expresa las razones para hacerlo. (CFDPYS, IP)</a:t>
            </a:r>
            <a:endParaRPr lang="es-MX"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normAutofit fontScale="90000"/>
          </a:bodyPr>
          <a:lstStyle/>
          <a:p>
            <a:r>
              <a:rPr lang="es-MX" dirty="0" smtClean="0"/>
              <a:t>Ícono guía para organización del espacio: Equipos</a:t>
            </a:r>
            <a:endParaRPr lang="es-MX" dirty="0"/>
          </a:p>
        </p:txBody>
      </p:sp>
      <p:sp>
        <p:nvSpPr>
          <p:cNvPr id="4" name="3 Rectángulo"/>
          <p:cNvSpPr/>
          <p:nvPr/>
        </p:nvSpPr>
        <p:spPr>
          <a:xfrm>
            <a:off x="1691680" y="1916832"/>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Rectángulo"/>
          <p:cNvSpPr/>
          <p:nvPr/>
        </p:nvSpPr>
        <p:spPr>
          <a:xfrm>
            <a:off x="7596336" y="2060848"/>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Rectángulo"/>
          <p:cNvSpPr/>
          <p:nvPr/>
        </p:nvSpPr>
        <p:spPr>
          <a:xfrm rot="5400000">
            <a:off x="4572000" y="3861048"/>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Rectángulo"/>
          <p:cNvSpPr/>
          <p:nvPr/>
        </p:nvSpPr>
        <p:spPr>
          <a:xfrm>
            <a:off x="7092280" y="2060848"/>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8 Rectángulo"/>
          <p:cNvSpPr/>
          <p:nvPr/>
        </p:nvSpPr>
        <p:spPr>
          <a:xfrm>
            <a:off x="1187624" y="1916832"/>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9 Elipse"/>
          <p:cNvSpPr/>
          <p:nvPr/>
        </p:nvSpPr>
        <p:spPr>
          <a:xfrm>
            <a:off x="827584" y="234888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Elipse"/>
          <p:cNvSpPr/>
          <p:nvPr/>
        </p:nvSpPr>
        <p:spPr>
          <a:xfrm>
            <a:off x="4788024" y="551723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1 Elipse"/>
          <p:cNvSpPr/>
          <p:nvPr/>
        </p:nvSpPr>
        <p:spPr>
          <a:xfrm>
            <a:off x="1547664" y="364502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Elipse"/>
          <p:cNvSpPr/>
          <p:nvPr/>
        </p:nvSpPr>
        <p:spPr>
          <a:xfrm>
            <a:off x="8172400" y="270892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3 Elipse"/>
          <p:cNvSpPr/>
          <p:nvPr/>
        </p:nvSpPr>
        <p:spPr>
          <a:xfrm>
            <a:off x="7380312" y="378904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14 Elipse"/>
          <p:cNvSpPr/>
          <p:nvPr/>
        </p:nvSpPr>
        <p:spPr>
          <a:xfrm>
            <a:off x="1547664" y="155679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15 Elipse"/>
          <p:cNvSpPr/>
          <p:nvPr/>
        </p:nvSpPr>
        <p:spPr>
          <a:xfrm>
            <a:off x="3491880" y="472514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6 Elipse"/>
          <p:cNvSpPr/>
          <p:nvPr/>
        </p:nvSpPr>
        <p:spPr>
          <a:xfrm>
            <a:off x="5220072" y="400506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17 Elipse"/>
          <p:cNvSpPr/>
          <p:nvPr/>
        </p:nvSpPr>
        <p:spPr>
          <a:xfrm>
            <a:off x="6588224" y="249289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18 Elipse"/>
          <p:cNvSpPr/>
          <p:nvPr/>
        </p:nvSpPr>
        <p:spPr>
          <a:xfrm>
            <a:off x="5724128" y="479715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19 Elipse"/>
          <p:cNvSpPr/>
          <p:nvPr/>
        </p:nvSpPr>
        <p:spPr>
          <a:xfrm>
            <a:off x="4067944" y="400506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20 Elipse"/>
          <p:cNvSpPr/>
          <p:nvPr/>
        </p:nvSpPr>
        <p:spPr>
          <a:xfrm>
            <a:off x="7452320" y="162880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21 Elipse"/>
          <p:cNvSpPr/>
          <p:nvPr/>
        </p:nvSpPr>
        <p:spPr>
          <a:xfrm>
            <a:off x="2267744" y="270892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4" name="23 CuadroTexto"/>
          <p:cNvSpPr txBox="1"/>
          <p:nvPr/>
        </p:nvSpPr>
        <p:spPr>
          <a:xfrm>
            <a:off x="5364088" y="6021288"/>
            <a:ext cx="3312368" cy="646331"/>
          </a:xfrm>
          <a:prstGeom prst="rect">
            <a:avLst/>
          </a:prstGeom>
          <a:noFill/>
        </p:spPr>
        <p:txBody>
          <a:bodyPr wrap="square" rtlCol="0">
            <a:spAutoFit/>
          </a:bodyPr>
          <a:lstStyle/>
          <a:p>
            <a:r>
              <a:rPr lang="es-MX" dirty="0" smtClean="0"/>
              <a:t>Nota: Explique a las alumnas qué representa cada figura del gráfico</a:t>
            </a:r>
            <a:endParaRPr lang="es-MX" dirty="0"/>
          </a:p>
        </p:txBody>
      </p:sp>
      <p:sp>
        <p:nvSpPr>
          <p:cNvPr id="25" name="24 Rectángulo"/>
          <p:cNvSpPr/>
          <p:nvPr/>
        </p:nvSpPr>
        <p:spPr>
          <a:xfrm>
            <a:off x="539552" y="1484784"/>
            <a:ext cx="8136904" cy="4464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6" name="25 Rectángulo"/>
          <p:cNvSpPr/>
          <p:nvPr/>
        </p:nvSpPr>
        <p:spPr>
          <a:xfrm rot="5400000">
            <a:off x="4572000" y="4365104"/>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26 Rectángulo"/>
          <p:cNvSpPr/>
          <p:nvPr/>
        </p:nvSpPr>
        <p:spPr>
          <a:xfrm>
            <a:off x="3059832" y="1484784"/>
            <a:ext cx="324036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Pizarrón electrónico</a:t>
            </a:r>
            <a:endParaRPr lang="es-MX"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629629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Sesión 4. Análisis de una situación didáctica exitosa </a:t>
            </a:r>
            <a:endParaRPr lang="es-MX" dirty="0"/>
          </a:p>
        </p:txBody>
      </p:sp>
      <p:sp>
        <p:nvSpPr>
          <p:cNvPr id="4" name="3 Rectángulo"/>
          <p:cNvSpPr/>
          <p:nvPr/>
        </p:nvSpPr>
        <p:spPr>
          <a:xfrm>
            <a:off x="395536" y="1628800"/>
            <a:ext cx="8280920" cy="4154984"/>
          </a:xfrm>
          <a:prstGeom prst="rect">
            <a:avLst/>
          </a:prstGeom>
        </p:spPr>
        <p:txBody>
          <a:bodyPr wrap="square">
            <a:spAutoFit/>
          </a:bodyPr>
          <a:lstStyle/>
          <a:p>
            <a:pPr algn="just"/>
            <a:r>
              <a:rPr lang="es-ES" sz="2400" dirty="0" smtClean="0"/>
              <a:t>“Jugaremos en el bosque”. En este video se muestra una práctica exitosa de una profesora de preescolar, quien trabaja contenidos del campo formativo Lenguaje y comunicación. </a:t>
            </a:r>
          </a:p>
          <a:p>
            <a:pPr algn="just"/>
            <a:r>
              <a:rPr lang="es-ES" sz="2400" dirty="0" smtClean="0"/>
              <a:t>En equipos las estudiantes observarán el video y luego elaborarán el diseño de la situación, es decir, harán una especie de deconstrucción, de tal manera que obtengan la planificación escrita que tentativamente tenía la educadora.</a:t>
            </a:r>
          </a:p>
          <a:p>
            <a:pPr algn="just"/>
            <a:r>
              <a:rPr lang="es-ES" sz="2400" dirty="0" smtClean="0"/>
              <a:t>Ya en plenaria se presentarán los diseños que crearon y las críticas que cada bina hace a la maestra del grupo, teniendo como base los principios de diseño acordados por el grupo (Precisión del propósito, impacto potencial, viabilidad, </a:t>
            </a:r>
            <a:endParaRPr lang="es-MX"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normAutofit fontScale="90000"/>
          </a:bodyPr>
          <a:lstStyle/>
          <a:p>
            <a:r>
              <a:rPr lang="es-MX" dirty="0" smtClean="0"/>
              <a:t>Ícono guía para organización del espacio: Visión periférica</a:t>
            </a:r>
            <a:endParaRPr lang="es-MX" dirty="0"/>
          </a:p>
        </p:txBody>
      </p:sp>
      <p:sp>
        <p:nvSpPr>
          <p:cNvPr id="24" name="23 CuadroTexto"/>
          <p:cNvSpPr txBox="1"/>
          <p:nvPr/>
        </p:nvSpPr>
        <p:spPr>
          <a:xfrm>
            <a:off x="5364088" y="6021288"/>
            <a:ext cx="3312368" cy="646331"/>
          </a:xfrm>
          <a:prstGeom prst="rect">
            <a:avLst/>
          </a:prstGeom>
          <a:noFill/>
        </p:spPr>
        <p:txBody>
          <a:bodyPr wrap="square" rtlCol="0">
            <a:spAutoFit/>
          </a:bodyPr>
          <a:lstStyle/>
          <a:p>
            <a:r>
              <a:rPr lang="es-MX" dirty="0" smtClean="0"/>
              <a:t>Nota: Explique a las alumnas qué representa cada figura del gráfico</a:t>
            </a:r>
            <a:endParaRPr lang="es-MX" dirty="0"/>
          </a:p>
        </p:txBody>
      </p:sp>
      <p:sp>
        <p:nvSpPr>
          <p:cNvPr id="25" name="24 Rectángulo"/>
          <p:cNvSpPr/>
          <p:nvPr/>
        </p:nvSpPr>
        <p:spPr>
          <a:xfrm>
            <a:off x="611560" y="1484784"/>
            <a:ext cx="8136904" cy="4464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26 Rectángulo"/>
          <p:cNvSpPr/>
          <p:nvPr/>
        </p:nvSpPr>
        <p:spPr>
          <a:xfrm>
            <a:off x="3059832" y="1484784"/>
            <a:ext cx="324036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Pizarrón electrónico</a:t>
            </a:r>
            <a:endParaRPr lang="es-MX" dirty="0"/>
          </a:p>
        </p:txBody>
      </p:sp>
      <p:grpSp>
        <p:nvGrpSpPr>
          <p:cNvPr id="49" name="48 Grupo"/>
          <p:cNvGrpSpPr/>
          <p:nvPr/>
        </p:nvGrpSpPr>
        <p:grpSpPr>
          <a:xfrm rot="19394863">
            <a:off x="6495270" y="3050606"/>
            <a:ext cx="1656184" cy="936104"/>
            <a:chOff x="5580112" y="3645024"/>
            <a:chExt cx="1656184" cy="936104"/>
          </a:xfrm>
        </p:grpSpPr>
        <p:sp>
          <p:nvSpPr>
            <p:cNvPr id="38" name="37 Elipse"/>
            <p:cNvSpPr/>
            <p:nvPr/>
          </p:nvSpPr>
          <p:spPr>
            <a:xfrm>
              <a:off x="6372200" y="4293096"/>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9" name="38 Elipse"/>
            <p:cNvSpPr/>
            <p:nvPr/>
          </p:nvSpPr>
          <p:spPr>
            <a:xfrm>
              <a:off x="6948264"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0" name="39 Elipse"/>
            <p:cNvSpPr/>
            <p:nvPr/>
          </p:nvSpPr>
          <p:spPr>
            <a:xfrm>
              <a:off x="5580112"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7" name="46 Rectángulo"/>
            <p:cNvSpPr/>
            <p:nvPr/>
          </p:nvSpPr>
          <p:spPr>
            <a:xfrm rot="5400000">
              <a:off x="6300192" y="3645024"/>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8" name="47 Rectángulo"/>
            <p:cNvSpPr/>
            <p:nvPr/>
          </p:nvSpPr>
          <p:spPr>
            <a:xfrm rot="5400000">
              <a:off x="6300192" y="3356992"/>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grpSp>
        <p:nvGrpSpPr>
          <p:cNvPr id="50" name="49 Grupo"/>
          <p:cNvGrpSpPr/>
          <p:nvPr/>
        </p:nvGrpSpPr>
        <p:grpSpPr>
          <a:xfrm rot="1820258">
            <a:off x="1382647" y="2991085"/>
            <a:ext cx="1656184" cy="936104"/>
            <a:chOff x="5580112" y="3645024"/>
            <a:chExt cx="1656184" cy="936104"/>
          </a:xfrm>
        </p:grpSpPr>
        <p:sp>
          <p:nvSpPr>
            <p:cNvPr id="51" name="50 Elipse"/>
            <p:cNvSpPr/>
            <p:nvPr/>
          </p:nvSpPr>
          <p:spPr>
            <a:xfrm>
              <a:off x="6372200" y="4293096"/>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2" name="51 Elipse"/>
            <p:cNvSpPr/>
            <p:nvPr/>
          </p:nvSpPr>
          <p:spPr>
            <a:xfrm>
              <a:off x="6948264"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3" name="52 Elipse"/>
            <p:cNvSpPr/>
            <p:nvPr/>
          </p:nvSpPr>
          <p:spPr>
            <a:xfrm>
              <a:off x="5580112"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4" name="53 Rectángulo"/>
            <p:cNvSpPr/>
            <p:nvPr/>
          </p:nvSpPr>
          <p:spPr>
            <a:xfrm rot="5400000">
              <a:off x="6300192" y="3645024"/>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5" name="54 Rectángulo"/>
            <p:cNvSpPr/>
            <p:nvPr/>
          </p:nvSpPr>
          <p:spPr>
            <a:xfrm rot="5400000">
              <a:off x="6300192" y="3356992"/>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grpSp>
        <p:nvGrpSpPr>
          <p:cNvPr id="56" name="55 Grupo"/>
          <p:cNvGrpSpPr/>
          <p:nvPr/>
        </p:nvGrpSpPr>
        <p:grpSpPr>
          <a:xfrm>
            <a:off x="2843808" y="3933056"/>
            <a:ext cx="1656184" cy="936104"/>
            <a:chOff x="5580112" y="3645024"/>
            <a:chExt cx="1656184" cy="936104"/>
          </a:xfrm>
        </p:grpSpPr>
        <p:sp>
          <p:nvSpPr>
            <p:cNvPr id="57" name="56 Elipse"/>
            <p:cNvSpPr/>
            <p:nvPr/>
          </p:nvSpPr>
          <p:spPr>
            <a:xfrm>
              <a:off x="6372200" y="4293096"/>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8" name="57 Elipse"/>
            <p:cNvSpPr/>
            <p:nvPr/>
          </p:nvSpPr>
          <p:spPr>
            <a:xfrm>
              <a:off x="6948264"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9" name="58 Elipse"/>
            <p:cNvSpPr/>
            <p:nvPr/>
          </p:nvSpPr>
          <p:spPr>
            <a:xfrm>
              <a:off x="5580112"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0" name="59 Rectángulo"/>
            <p:cNvSpPr/>
            <p:nvPr/>
          </p:nvSpPr>
          <p:spPr>
            <a:xfrm rot="5400000">
              <a:off x="6300192" y="3645024"/>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1" name="60 Rectángulo"/>
            <p:cNvSpPr/>
            <p:nvPr/>
          </p:nvSpPr>
          <p:spPr>
            <a:xfrm rot="5400000">
              <a:off x="6300192" y="3356992"/>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grpSp>
        <p:nvGrpSpPr>
          <p:cNvPr id="62" name="61 Grupo"/>
          <p:cNvGrpSpPr/>
          <p:nvPr/>
        </p:nvGrpSpPr>
        <p:grpSpPr>
          <a:xfrm>
            <a:off x="4788024" y="3933056"/>
            <a:ext cx="1656184" cy="1008112"/>
            <a:chOff x="5580112" y="3645024"/>
            <a:chExt cx="1656184" cy="1008112"/>
          </a:xfrm>
        </p:grpSpPr>
        <p:sp>
          <p:nvSpPr>
            <p:cNvPr id="63" name="62 Elipse"/>
            <p:cNvSpPr/>
            <p:nvPr/>
          </p:nvSpPr>
          <p:spPr>
            <a:xfrm>
              <a:off x="6660232" y="436510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4" name="63 Elipse"/>
            <p:cNvSpPr/>
            <p:nvPr/>
          </p:nvSpPr>
          <p:spPr>
            <a:xfrm>
              <a:off x="6948264"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5" name="64 Elipse"/>
            <p:cNvSpPr/>
            <p:nvPr/>
          </p:nvSpPr>
          <p:spPr>
            <a:xfrm>
              <a:off x="5580112"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6" name="65 Rectángulo"/>
            <p:cNvSpPr/>
            <p:nvPr/>
          </p:nvSpPr>
          <p:spPr>
            <a:xfrm rot="5400000">
              <a:off x="6300192" y="3645024"/>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7" name="66 Rectángulo"/>
            <p:cNvSpPr/>
            <p:nvPr/>
          </p:nvSpPr>
          <p:spPr>
            <a:xfrm rot="5400000">
              <a:off x="6300192" y="3356992"/>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68" name="67 Elipse"/>
          <p:cNvSpPr/>
          <p:nvPr/>
        </p:nvSpPr>
        <p:spPr>
          <a:xfrm>
            <a:off x="5220072" y="4653136"/>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75" name="74 Conector recto"/>
          <p:cNvCxnSpPr/>
          <p:nvPr/>
        </p:nvCxnSpPr>
        <p:spPr>
          <a:xfrm>
            <a:off x="1475656" y="2780928"/>
            <a:ext cx="655272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Sesión 5. Te cuento un cuento.</a:t>
            </a:r>
            <a:endParaRPr lang="es-MX" dirty="0"/>
          </a:p>
        </p:txBody>
      </p:sp>
      <p:sp>
        <p:nvSpPr>
          <p:cNvPr id="3" name="2 Marcador de contenido"/>
          <p:cNvSpPr>
            <a:spLocks noGrp="1"/>
          </p:cNvSpPr>
          <p:nvPr>
            <p:ph idx="1"/>
          </p:nvPr>
        </p:nvSpPr>
        <p:spPr>
          <a:xfrm>
            <a:off x="467544" y="1412776"/>
            <a:ext cx="8229600" cy="4525963"/>
          </a:xfrm>
        </p:spPr>
        <p:txBody>
          <a:bodyPr>
            <a:normAutofit fontScale="85000" lnSpcReduction="20000"/>
          </a:bodyPr>
          <a:lstStyle/>
          <a:p>
            <a:pPr algn="just">
              <a:buNone/>
            </a:pPr>
            <a:r>
              <a:rPr lang="es-ES" dirty="0" smtClean="0"/>
              <a:t>    Para tratar problemas asociados a la inequidad, la violencia intrafamiliar y los estereotipos de género, se realizará la lectura de un cuento apoyados con el video proyector. </a:t>
            </a:r>
          </a:p>
          <a:p>
            <a:pPr algn="just">
              <a:buNone/>
            </a:pPr>
            <a:r>
              <a:rPr lang="es-ES" dirty="0" smtClean="0"/>
              <a:t>    Inicio: En la primera parte se contará a las estudiantes buscando que participen en su construcción. </a:t>
            </a:r>
          </a:p>
          <a:p>
            <a:pPr algn="just">
              <a:buNone/>
            </a:pPr>
            <a:r>
              <a:rPr lang="es-ES" dirty="0" smtClean="0"/>
              <a:t>    Desarrollo: Luego se reflexionará sobre los elementos didácticos que el ilustrador ha incluido y que de primera impresión no pudieron ser detectados. </a:t>
            </a:r>
          </a:p>
          <a:p>
            <a:pPr algn="just">
              <a:buNone/>
            </a:pPr>
            <a:r>
              <a:rPr lang="es-ES" dirty="0" smtClean="0"/>
              <a:t>    Cierre: Se valorará el potencial de esta estrategia didáctica y de qué manera podemos aprovechar los materiales con que ya contamos en las escuelas. </a:t>
            </a:r>
            <a:endParaRPr lang="es-MX" dirty="0" smtClean="0"/>
          </a:p>
          <a:p>
            <a:pPr algn="just"/>
            <a:endParaRPr lang="es-MX"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260648"/>
            <a:ext cx="8568952" cy="6370975"/>
          </a:xfrm>
          <a:prstGeom prst="rect">
            <a:avLst/>
          </a:prstGeom>
        </p:spPr>
        <p:txBody>
          <a:bodyPr wrap="square">
            <a:spAutoFit/>
          </a:bodyPr>
          <a:lstStyle/>
          <a:p>
            <a:pPr algn="just" fontAlgn="base">
              <a:spcBef>
                <a:spcPct val="0"/>
              </a:spcBef>
              <a:spcAft>
                <a:spcPct val="0"/>
              </a:spcAft>
            </a:pPr>
            <a:r>
              <a:rPr lang="es-MX" sz="2400" i="1" dirty="0" smtClean="0"/>
              <a:t>- Orientaciones y reflexiones para guiar la intervención educativa</a:t>
            </a:r>
            <a:r>
              <a:rPr lang="es-ES" sz="2400" dirty="0" smtClean="0"/>
              <a:t>: Motive al los participante a escuchar el cuento, incluya sus perspectivas sobre la historia y vaya recuperando sus ideas durante la narración del cuanto. Haga inflexiones y manifestaciones corporales para que mantenga la atención. Llévelas a reflexionar sobre las implicaciones de esta situación en la vida real y qué pueden hacer para solventarla, empleando para ello un dilema moral.</a:t>
            </a:r>
            <a:endParaRPr lang="es-MX" sz="2400" dirty="0" smtClean="0"/>
          </a:p>
          <a:p>
            <a:pPr lvl="0" algn="just" fontAlgn="base">
              <a:spcBef>
                <a:spcPct val="0"/>
              </a:spcBef>
              <a:spcAft>
                <a:spcPct val="0"/>
              </a:spcAft>
            </a:pPr>
            <a:r>
              <a:rPr lang="es-MX" sz="2400" i="1" dirty="0" smtClean="0">
                <a:ea typeface="Calibri" pitchFamily="34" charset="0"/>
                <a:cs typeface="Arial" pitchFamily="34" charset="0"/>
              </a:rPr>
              <a:t>- Estrategias de evaluación y aspectos a evaluar: </a:t>
            </a:r>
            <a:r>
              <a:rPr lang="es-MX" sz="2400" dirty="0" smtClean="0">
                <a:ea typeface="Calibri" pitchFamily="34" charset="0"/>
                <a:cs typeface="Arial" pitchFamily="34" charset="0"/>
              </a:rPr>
              <a:t>recupere en un audio grabación los planteamiento de las participantes y luego en privado comente con ellas alguna de las situaciones que ha manifestado. Haga registros anecdóticos un su diario al término de la actividad y reflexione sobre las condiciones que manifiestan las participantes sobre autoestima. </a:t>
            </a:r>
            <a:endParaRPr lang="es-MX" sz="1400" i="1" dirty="0" smtClean="0">
              <a:cs typeface="Arial" pitchFamily="34" charset="0"/>
            </a:endParaRPr>
          </a:p>
          <a:p>
            <a:pPr lvl="0" algn="just" eaLnBrk="0" fontAlgn="base" hangingPunct="0">
              <a:spcBef>
                <a:spcPct val="0"/>
              </a:spcBef>
              <a:spcAft>
                <a:spcPct val="0"/>
              </a:spcAft>
            </a:pPr>
            <a:r>
              <a:rPr lang="es-MX" sz="2400" i="1" dirty="0" smtClean="0">
                <a:ea typeface="Calibri" pitchFamily="34" charset="0"/>
                <a:cs typeface="Arial" pitchFamily="34" charset="0"/>
              </a:rPr>
              <a:t>- Grado de dificultad en el caso de esta situación: </a:t>
            </a:r>
            <a:r>
              <a:rPr lang="es-MX" sz="2400" dirty="0" smtClean="0">
                <a:ea typeface="Calibri" pitchFamily="34" charset="0"/>
                <a:cs typeface="Arial" pitchFamily="34" charset="0"/>
              </a:rPr>
              <a:t>Retire o incluya los textos dependiendo de su énfasis (lenguaje oral), pídales que creen un final diferente y una conclusión sobre las implicaciones. </a:t>
            </a:r>
            <a:endParaRPr lang="es-MX" sz="3600" dirty="0" smtClean="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Competencias y aprendizajes esperados</a:t>
            </a:r>
            <a:endParaRPr lang="es-MX" dirty="0"/>
          </a:p>
        </p:txBody>
      </p:sp>
      <p:sp>
        <p:nvSpPr>
          <p:cNvPr id="3" name="2 Marcador de contenido"/>
          <p:cNvSpPr>
            <a:spLocks noGrp="1"/>
          </p:cNvSpPr>
          <p:nvPr>
            <p:ph idx="1"/>
          </p:nvPr>
        </p:nvSpPr>
        <p:spPr/>
        <p:txBody>
          <a:bodyPr>
            <a:normAutofit fontScale="92500" lnSpcReduction="10000"/>
          </a:bodyPr>
          <a:lstStyle/>
          <a:p>
            <a:pPr algn="just">
              <a:buNone/>
            </a:pPr>
            <a:r>
              <a:rPr lang="es-MX" b="1" dirty="0" smtClean="0"/>
              <a:t>    Escucha y cuenta relatos literarios que forman parte de la tradición oral</a:t>
            </a:r>
          </a:p>
          <a:p>
            <a:pPr algn="just"/>
            <a:r>
              <a:rPr lang="es-MX" i="1" dirty="0" smtClean="0"/>
              <a:t>Escucha la narración de anécdotas, cuentos, relatos, leyendas y fábulas; expresa qué sucesos o pasajes le provocan reacciones como gusto, sorpresa, miedo o tristeza.</a:t>
            </a:r>
          </a:p>
          <a:p>
            <a:pPr algn="just"/>
            <a:r>
              <a:rPr lang="es-MX" i="1" dirty="0" smtClean="0"/>
              <a:t>Distingue entre hechos fantásticos y reales en historias y los explica utilizando su propio conocimiento y/o la información que proporciona el texto. (</a:t>
            </a:r>
            <a:r>
              <a:rPr lang="es-MX" i="1" dirty="0" err="1" smtClean="0"/>
              <a:t>CFLyC</a:t>
            </a:r>
            <a:r>
              <a:rPr lang="es-MX" i="1" dirty="0" smtClean="0"/>
              <a:t> LO)</a:t>
            </a:r>
            <a:endParaRPr lang="es-MX"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MX" dirty="0" smtClean="0"/>
              <a:t>      Competencias y aprendizajes</a:t>
            </a:r>
            <a:br>
              <a:rPr lang="es-MX" dirty="0" smtClean="0"/>
            </a:br>
            <a:r>
              <a:rPr lang="es-MX" dirty="0" smtClean="0"/>
              <a:t>       esperados</a:t>
            </a:r>
            <a:endParaRPr lang="es-MX" dirty="0"/>
          </a:p>
        </p:txBody>
      </p:sp>
      <p:sp>
        <p:nvSpPr>
          <p:cNvPr id="3" name="2 Marcador de contenido"/>
          <p:cNvSpPr>
            <a:spLocks noGrp="1"/>
          </p:cNvSpPr>
          <p:nvPr>
            <p:ph idx="1"/>
          </p:nvPr>
        </p:nvSpPr>
        <p:spPr/>
        <p:txBody>
          <a:bodyPr>
            <a:normAutofit fontScale="92500"/>
          </a:bodyPr>
          <a:lstStyle/>
          <a:p>
            <a:pPr algn="just">
              <a:buNone/>
            </a:pPr>
            <a:r>
              <a:rPr lang="es-MX" i="1" dirty="0" smtClean="0"/>
              <a:t>    Competencia: </a:t>
            </a:r>
            <a:r>
              <a:rPr lang="es-MX" i="1" dirty="0"/>
              <a:t>Obtiene y comparte información a través de diversas </a:t>
            </a:r>
            <a:r>
              <a:rPr lang="es-MX" i="1" dirty="0" smtClean="0"/>
              <a:t>formas de </a:t>
            </a:r>
            <a:r>
              <a:rPr lang="es-MX" i="1" dirty="0"/>
              <a:t>expresión </a:t>
            </a:r>
            <a:r>
              <a:rPr lang="es-MX" i="1" dirty="0" smtClean="0"/>
              <a:t>oral</a:t>
            </a:r>
          </a:p>
          <a:p>
            <a:pPr algn="just">
              <a:buFontTx/>
              <a:buChar char="-"/>
            </a:pPr>
            <a:r>
              <a:rPr lang="es-MX" sz="2600" dirty="0" smtClean="0"/>
              <a:t>Evoca </a:t>
            </a:r>
            <a:r>
              <a:rPr lang="es-MX" sz="2600" dirty="0"/>
              <a:t>y explica las actividades que ha realizado durante una experiencia concreta, así como sucesos </a:t>
            </a:r>
            <a:r>
              <a:rPr lang="es-MX" sz="2600" dirty="0" smtClean="0"/>
              <a:t>o eventos</a:t>
            </a:r>
            <a:r>
              <a:rPr lang="es-MX" sz="2600" dirty="0"/>
              <a:t>, haciendo referencias espaciales y temporales cada vez más </a:t>
            </a:r>
            <a:r>
              <a:rPr lang="es-MX" sz="2600" dirty="0" smtClean="0"/>
              <a:t>precisas.</a:t>
            </a:r>
          </a:p>
          <a:p>
            <a:pPr algn="just">
              <a:buFontTx/>
              <a:buChar char="-"/>
            </a:pPr>
            <a:r>
              <a:rPr lang="es-MX" sz="2600" dirty="0" smtClean="0"/>
              <a:t>Usa </a:t>
            </a:r>
            <a:r>
              <a:rPr lang="es-MX" sz="2600" dirty="0"/>
              <a:t>el lenguaje para comunicarse y relacionarse con otros niños y adultos dentro y fuera de la </a:t>
            </a:r>
            <a:r>
              <a:rPr lang="es-MX" sz="2600" dirty="0" smtClean="0"/>
              <a:t>escuela.</a:t>
            </a:r>
          </a:p>
          <a:p>
            <a:pPr algn="just">
              <a:buFontTx/>
              <a:buChar char="-"/>
            </a:pPr>
            <a:r>
              <a:rPr lang="es-MX" sz="2600" dirty="0" smtClean="0"/>
              <a:t>Mantiene </a:t>
            </a:r>
            <a:r>
              <a:rPr lang="es-MX" sz="2600" dirty="0"/>
              <a:t>la atención y sigue la lógica en las </a:t>
            </a:r>
            <a:r>
              <a:rPr lang="es-MX" sz="2600" dirty="0" smtClean="0"/>
              <a:t>conversaciones.</a:t>
            </a:r>
          </a:p>
          <a:p>
            <a:pPr algn="just">
              <a:buFontTx/>
              <a:buChar char="-"/>
            </a:pPr>
            <a:r>
              <a:rPr lang="es-MX" sz="2600" dirty="0" smtClean="0"/>
              <a:t>Utiliza </a:t>
            </a:r>
            <a:r>
              <a:rPr lang="es-MX" sz="2600" dirty="0"/>
              <a:t>información de nombres que conoce, datos sobre sí mismo, del lugar donde vive y de su familia</a:t>
            </a:r>
            <a:r>
              <a:rPr lang="es-MX" sz="2600" dirty="0" smtClean="0"/>
              <a:t>.    (CFLYC, LO)</a:t>
            </a:r>
            <a:endParaRPr lang="es-MX" sz="2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88640"/>
            <a:ext cx="9144000" cy="4525963"/>
          </a:xfrm>
        </p:spPr>
        <p:txBody>
          <a:bodyPr>
            <a:noAutofit/>
          </a:bodyPr>
          <a:lstStyle/>
          <a:p>
            <a:pPr algn="just">
              <a:buNone/>
            </a:pPr>
            <a:r>
              <a:rPr lang="es-MX" sz="2800" dirty="0" smtClean="0"/>
              <a:t>   </a:t>
            </a:r>
            <a:r>
              <a:rPr lang="es-MX" sz="2800" b="1" dirty="0" smtClean="0"/>
              <a:t>Utiliza textos diversos en actividades guiadas o por iniciativa propia, e identifica para qué sirven.</a:t>
            </a:r>
          </a:p>
          <a:p>
            <a:pPr algn="just"/>
            <a:r>
              <a:rPr lang="es-MX" sz="2800" i="1" dirty="0" smtClean="0"/>
              <a:t>Participa en actos de lectura en voz alta de cuentos, textos informativos, instructivos, recados, notas de opinión, que personas alfabetizadas realizan con propósitos lectores.</a:t>
            </a:r>
          </a:p>
          <a:p>
            <a:pPr algn="just"/>
            <a:r>
              <a:rPr lang="es-MX" sz="2800" i="1" dirty="0" smtClean="0"/>
              <a:t>Comenta con otras personas el contenido de textos que ha escuchado leer, refiriéndose a actitudes de los personajes, los protagonistas, a otras formas de solucionar un problema, a algo que le parezca interesante, a lo que cambiaría de la historia o a la relación entre sucesos del texto y vivencias personales.</a:t>
            </a:r>
          </a:p>
          <a:p>
            <a:pPr algn="just"/>
            <a:r>
              <a:rPr lang="es-MX" sz="2800" i="1" dirty="0" smtClean="0"/>
              <a:t>Expresa sus ideas acerca del contenido de un texto cuya lectura escuchará, a partir del título, las imágenes o palabras que reconoce. (</a:t>
            </a:r>
            <a:r>
              <a:rPr lang="es-MX" sz="2800" i="1" dirty="0" err="1" smtClean="0"/>
              <a:t>CFLyC</a:t>
            </a:r>
            <a:r>
              <a:rPr lang="es-MX" sz="2800" i="1" dirty="0" smtClean="0"/>
              <a:t> LE)</a:t>
            </a:r>
          </a:p>
          <a:p>
            <a:pPr algn="just"/>
            <a:endParaRPr lang="es-MX" sz="2800" b="1" i="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332656"/>
            <a:ext cx="8229600" cy="6120680"/>
          </a:xfrm>
        </p:spPr>
        <p:txBody>
          <a:bodyPr>
            <a:noAutofit/>
          </a:bodyPr>
          <a:lstStyle/>
          <a:p>
            <a:pPr algn="just">
              <a:buNone/>
            </a:pPr>
            <a:r>
              <a:rPr lang="es-MX" sz="2800" dirty="0" smtClean="0"/>
              <a:t>   </a:t>
            </a:r>
            <a:r>
              <a:rPr lang="es-MX" sz="2800" b="1" dirty="0" smtClean="0"/>
              <a:t>Reconoce sus cualidades y capacidades, y desarrolla su sensibilidad hacia las cualidades y necesidades de otros.</a:t>
            </a:r>
          </a:p>
          <a:p>
            <a:pPr algn="just"/>
            <a:r>
              <a:rPr lang="es-MX" sz="2800" i="1" dirty="0" smtClean="0"/>
              <a:t>Habla acerca de cómo es él o ella, de lo que le gusta y/o disgusta de su casa, de su ambiente familiar y de lo que vive en la escuela.</a:t>
            </a:r>
          </a:p>
          <a:p>
            <a:pPr algn="just"/>
            <a:r>
              <a:rPr lang="es-MX" sz="2800" i="1" dirty="0" smtClean="0"/>
              <a:t>Habla sobre cómo se siente en situaciones en las cuales es escuchado o no, aceptado o no; considera la opinión de otros y se esfuerza por convivir en armonía.</a:t>
            </a:r>
          </a:p>
          <a:p>
            <a:pPr algn="just"/>
            <a:r>
              <a:rPr lang="es-MX" sz="2800" i="1" dirty="0" smtClean="0"/>
              <a:t>Apoya a quien percibe que lo necesita. </a:t>
            </a:r>
          </a:p>
          <a:p>
            <a:pPr algn="just"/>
            <a:r>
              <a:rPr lang="es-MX" sz="2800" i="1" dirty="0" smtClean="0"/>
              <a:t>Cuida de su persona y se respeta a sí mismo. (CFDPS IP)</a:t>
            </a:r>
            <a:endParaRPr lang="es-MX" sz="2800" b="1" i="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88640"/>
            <a:ext cx="9144000" cy="4525963"/>
          </a:xfrm>
        </p:spPr>
        <p:txBody>
          <a:bodyPr>
            <a:noAutofit/>
          </a:bodyPr>
          <a:lstStyle/>
          <a:p>
            <a:pPr algn="just">
              <a:buNone/>
            </a:pPr>
            <a:r>
              <a:rPr lang="es-MX" sz="2400" b="1" dirty="0" smtClean="0"/>
              <a:t>     Acepta a sus compañeras y compañeros como son, y aprende a actuar de acuerdo con los valores necesarios para la vida en comunidad y los ejerce en su vida cotidiana.</a:t>
            </a:r>
          </a:p>
          <a:p>
            <a:pPr algn="just">
              <a:spcBef>
                <a:spcPts val="0"/>
              </a:spcBef>
            </a:pPr>
            <a:r>
              <a:rPr lang="es-MX" sz="2400" i="1" dirty="0" smtClean="0"/>
              <a:t>Identifica que las niñas y los niños pueden realizar diversos tipos de actividades y que es importante la colaboración de todos en una tarea compartida, como construir un puente con bloques, explorar un libro, realizar un experimento, ordenar y limpiar el salón, jugar canicas o futbol.</a:t>
            </a:r>
          </a:p>
          <a:p>
            <a:pPr algn="just">
              <a:spcBef>
                <a:spcPts val="0"/>
              </a:spcBef>
            </a:pPr>
            <a:r>
              <a:rPr lang="es-MX" sz="2400" i="1" dirty="0" smtClean="0"/>
              <a:t>Acepta desempeñar distintos roles y asume su responsabilidad en las tareas que le corresponden, tanto de carácter individual como colectivo.</a:t>
            </a:r>
          </a:p>
          <a:p>
            <a:pPr algn="just">
              <a:spcBef>
                <a:spcPts val="0"/>
              </a:spcBef>
            </a:pPr>
            <a:r>
              <a:rPr lang="es-MX" sz="2400" i="1" dirty="0" smtClean="0"/>
              <a:t>Explica qué le parece justo o injusto y por qué, y propone nuevos derechos para responder a sus necesidades infantiles.</a:t>
            </a:r>
          </a:p>
          <a:p>
            <a:pPr algn="just">
              <a:spcBef>
                <a:spcPts val="0"/>
              </a:spcBef>
            </a:pPr>
            <a:r>
              <a:rPr lang="es-MX" sz="2400" i="1" dirty="0" smtClean="0"/>
              <a:t>Manifiesta sus ideas cuando percibe que sus derechos no son respetados.</a:t>
            </a:r>
          </a:p>
          <a:p>
            <a:pPr algn="just">
              <a:spcBef>
                <a:spcPts val="0"/>
              </a:spcBef>
            </a:pPr>
            <a:r>
              <a:rPr lang="es-MX" sz="2400" i="1" dirty="0" smtClean="0"/>
              <a:t>Actúa conforme a los valores de colaboración, respeto, honestidad y tolerancia que permiten una mejor convivencia.</a:t>
            </a:r>
            <a:endParaRPr lang="es-MX" sz="2400" i="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normAutofit fontScale="90000"/>
          </a:bodyPr>
          <a:lstStyle/>
          <a:p>
            <a:r>
              <a:rPr lang="es-MX" dirty="0" smtClean="0"/>
              <a:t>Ícono guía para organización del espacio: Visión periférica</a:t>
            </a:r>
            <a:endParaRPr lang="es-MX" dirty="0"/>
          </a:p>
        </p:txBody>
      </p:sp>
      <p:sp>
        <p:nvSpPr>
          <p:cNvPr id="24" name="23 CuadroTexto"/>
          <p:cNvSpPr txBox="1"/>
          <p:nvPr/>
        </p:nvSpPr>
        <p:spPr>
          <a:xfrm>
            <a:off x="5364088" y="6021288"/>
            <a:ext cx="3312368" cy="646331"/>
          </a:xfrm>
          <a:prstGeom prst="rect">
            <a:avLst/>
          </a:prstGeom>
          <a:noFill/>
        </p:spPr>
        <p:txBody>
          <a:bodyPr wrap="square" rtlCol="0">
            <a:spAutoFit/>
          </a:bodyPr>
          <a:lstStyle/>
          <a:p>
            <a:r>
              <a:rPr lang="es-MX" dirty="0" smtClean="0"/>
              <a:t>Nota: Explique a las alumnas qué representa cada figura del gráfico</a:t>
            </a:r>
            <a:endParaRPr lang="es-MX" dirty="0"/>
          </a:p>
        </p:txBody>
      </p:sp>
      <p:sp>
        <p:nvSpPr>
          <p:cNvPr id="25" name="24 Rectángulo"/>
          <p:cNvSpPr/>
          <p:nvPr/>
        </p:nvSpPr>
        <p:spPr>
          <a:xfrm>
            <a:off x="611560" y="1484784"/>
            <a:ext cx="8136904" cy="4464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26 Rectángulo"/>
          <p:cNvSpPr/>
          <p:nvPr/>
        </p:nvSpPr>
        <p:spPr>
          <a:xfrm>
            <a:off x="3059832" y="1484784"/>
            <a:ext cx="324036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Pizarrón electrónico</a:t>
            </a:r>
            <a:endParaRPr lang="es-MX" dirty="0"/>
          </a:p>
        </p:txBody>
      </p:sp>
      <p:grpSp>
        <p:nvGrpSpPr>
          <p:cNvPr id="3" name="48 Grupo"/>
          <p:cNvGrpSpPr/>
          <p:nvPr/>
        </p:nvGrpSpPr>
        <p:grpSpPr>
          <a:xfrm rot="19394863">
            <a:off x="6495270" y="3050606"/>
            <a:ext cx="1656184" cy="936104"/>
            <a:chOff x="5580112" y="3645024"/>
            <a:chExt cx="1656184" cy="936104"/>
          </a:xfrm>
        </p:grpSpPr>
        <p:sp>
          <p:nvSpPr>
            <p:cNvPr id="38" name="37 Elipse"/>
            <p:cNvSpPr/>
            <p:nvPr/>
          </p:nvSpPr>
          <p:spPr>
            <a:xfrm>
              <a:off x="6372200" y="4293096"/>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9" name="38 Elipse"/>
            <p:cNvSpPr/>
            <p:nvPr/>
          </p:nvSpPr>
          <p:spPr>
            <a:xfrm>
              <a:off x="6948264"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0" name="39 Elipse"/>
            <p:cNvSpPr/>
            <p:nvPr/>
          </p:nvSpPr>
          <p:spPr>
            <a:xfrm>
              <a:off x="5580112"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7" name="46 Rectángulo"/>
            <p:cNvSpPr/>
            <p:nvPr/>
          </p:nvSpPr>
          <p:spPr>
            <a:xfrm rot="5400000">
              <a:off x="6300192" y="3645024"/>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8" name="47 Rectángulo"/>
            <p:cNvSpPr/>
            <p:nvPr/>
          </p:nvSpPr>
          <p:spPr>
            <a:xfrm rot="5400000">
              <a:off x="6300192" y="3356992"/>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grpSp>
        <p:nvGrpSpPr>
          <p:cNvPr id="4" name="49 Grupo"/>
          <p:cNvGrpSpPr/>
          <p:nvPr/>
        </p:nvGrpSpPr>
        <p:grpSpPr>
          <a:xfrm rot="1820258">
            <a:off x="1382647" y="2991085"/>
            <a:ext cx="1656184" cy="936104"/>
            <a:chOff x="5580112" y="3645024"/>
            <a:chExt cx="1656184" cy="936104"/>
          </a:xfrm>
        </p:grpSpPr>
        <p:sp>
          <p:nvSpPr>
            <p:cNvPr id="51" name="50 Elipse"/>
            <p:cNvSpPr/>
            <p:nvPr/>
          </p:nvSpPr>
          <p:spPr>
            <a:xfrm>
              <a:off x="6372200" y="4293096"/>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2" name="51 Elipse"/>
            <p:cNvSpPr/>
            <p:nvPr/>
          </p:nvSpPr>
          <p:spPr>
            <a:xfrm>
              <a:off x="6948264"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3" name="52 Elipse"/>
            <p:cNvSpPr/>
            <p:nvPr/>
          </p:nvSpPr>
          <p:spPr>
            <a:xfrm>
              <a:off x="5580112"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4" name="53 Rectángulo"/>
            <p:cNvSpPr/>
            <p:nvPr/>
          </p:nvSpPr>
          <p:spPr>
            <a:xfrm rot="5400000">
              <a:off x="6300192" y="3645024"/>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5" name="54 Rectángulo"/>
            <p:cNvSpPr/>
            <p:nvPr/>
          </p:nvSpPr>
          <p:spPr>
            <a:xfrm rot="5400000">
              <a:off x="6300192" y="3356992"/>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grpSp>
        <p:nvGrpSpPr>
          <p:cNvPr id="5" name="55 Grupo"/>
          <p:cNvGrpSpPr/>
          <p:nvPr/>
        </p:nvGrpSpPr>
        <p:grpSpPr>
          <a:xfrm>
            <a:off x="2843808" y="3933056"/>
            <a:ext cx="1656184" cy="936104"/>
            <a:chOff x="5580112" y="3645024"/>
            <a:chExt cx="1656184" cy="936104"/>
          </a:xfrm>
        </p:grpSpPr>
        <p:sp>
          <p:nvSpPr>
            <p:cNvPr id="57" name="56 Elipse"/>
            <p:cNvSpPr/>
            <p:nvPr/>
          </p:nvSpPr>
          <p:spPr>
            <a:xfrm>
              <a:off x="6372200" y="4293096"/>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8" name="57 Elipse"/>
            <p:cNvSpPr/>
            <p:nvPr/>
          </p:nvSpPr>
          <p:spPr>
            <a:xfrm>
              <a:off x="6948264"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9" name="58 Elipse"/>
            <p:cNvSpPr/>
            <p:nvPr/>
          </p:nvSpPr>
          <p:spPr>
            <a:xfrm>
              <a:off x="5580112"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0" name="59 Rectángulo"/>
            <p:cNvSpPr/>
            <p:nvPr/>
          </p:nvSpPr>
          <p:spPr>
            <a:xfrm rot="5400000">
              <a:off x="6300192" y="3645024"/>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1" name="60 Rectángulo"/>
            <p:cNvSpPr/>
            <p:nvPr/>
          </p:nvSpPr>
          <p:spPr>
            <a:xfrm rot="5400000">
              <a:off x="6300192" y="3356992"/>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grpSp>
        <p:nvGrpSpPr>
          <p:cNvPr id="6" name="61 Grupo"/>
          <p:cNvGrpSpPr/>
          <p:nvPr/>
        </p:nvGrpSpPr>
        <p:grpSpPr>
          <a:xfrm>
            <a:off x="4788024" y="3933056"/>
            <a:ext cx="1656184" cy="1008112"/>
            <a:chOff x="5580112" y="3645024"/>
            <a:chExt cx="1656184" cy="1008112"/>
          </a:xfrm>
        </p:grpSpPr>
        <p:sp>
          <p:nvSpPr>
            <p:cNvPr id="63" name="62 Elipse"/>
            <p:cNvSpPr/>
            <p:nvPr/>
          </p:nvSpPr>
          <p:spPr>
            <a:xfrm>
              <a:off x="6660232" y="436510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4" name="63 Elipse"/>
            <p:cNvSpPr/>
            <p:nvPr/>
          </p:nvSpPr>
          <p:spPr>
            <a:xfrm>
              <a:off x="6948264"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5" name="64 Elipse"/>
            <p:cNvSpPr/>
            <p:nvPr/>
          </p:nvSpPr>
          <p:spPr>
            <a:xfrm>
              <a:off x="5580112" y="378904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6" name="65 Rectángulo"/>
            <p:cNvSpPr/>
            <p:nvPr/>
          </p:nvSpPr>
          <p:spPr>
            <a:xfrm rot="5400000">
              <a:off x="6300192" y="3645024"/>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7" name="66 Rectángulo"/>
            <p:cNvSpPr/>
            <p:nvPr/>
          </p:nvSpPr>
          <p:spPr>
            <a:xfrm rot="5400000">
              <a:off x="6300192" y="3356992"/>
              <a:ext cx="288032" cy="86409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68" name="67 Elipse"/>
          <p:cNvSpPr/>
          <p:nvPr/>
        </p:nvSpPr>
        <p:spPr>
          <a:xfrm>
            <a:off x="5220072" y="4653136"/>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75" name="74 Conector recto"/>
          <p:cNvCxnSpPr/>
          <p:nvPr/>
        </p:nvCxnSpPr>
        <p:spPr>
          <a:xfrm>
            <a:off x="1475656" y="2780928"/>
            <a:ext cx="655272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71400"/>
            <a:ext cx="8229600" cy="922114"/>
          </a:xfrm>
        </p:spPr>
        <p:txBody>
          <a:bodyPr>
            <a:normAutofit/>
          </a:bodyPr>
          <a:lstStyle/>
          <a:p>
            <a:r>
              <a:rPr lang="es-MX" sz="2800" dirty="0" smtClean="0"/>
              <a:t>Estructura de la situación de aprendizaje</a:t>
            </a:r>
            <a:endParaRPr lang="es-MX" sz="2800" dirty="0"/>
          </a:p>
        </p:txBody>
      </p:sp>
      <p:sp>
        <p:nvSpPr>
          <p:cNvPr id="1025" name="Rectangle 1"/>
          <p:cNvSpPr>
            <a:spLocks noChangeArrowheads="1"/>
          </p:cNvSpPr>
          <p:nvPr/>
        </p:nvSpPr>
        <p:spPr bwMode="auto">
          <a:xfrm>
            <a:off x="179512" y="394692"/>
            <a:ext cx="8712968"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1.- Competencias y Aprendizajes Esperados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rgbClr val="000000"/>
                </a:solidFill>
                <a:effectLst/>
                <a:latin typeface="Arial" pitchFamily="34" charset="0"/>
                <a:ea typeface="Calibri" pitchFamily="34" charset="0"/>
                <a:cs typeface="Arial" pitchFamily="34" charset="0"/>
              </a:rPr>
              <a:t>2.- Presentación de contenido y énfasis educativo (Ver</a:t>
            </a:r>
            <a:r>
              <a:rPr kumimoji="0" lang="es-MX" b="0" i="0" u="none" strike="noStrike" cap="none" normalizeH="0" dirty="0" smtClean="0">
                <a:ln>
                  <a:noFill/>
                </a:ln>
                <a:solidFill>
                  <a:srgbClr val="000000"/>
                </a:solidFill>
                <a:effectLst/>
                <a:latin typeface="Arial" pitchFamily="34" charset="0"/>
                <a:ea typeface="Calibri" pitchFamily="34" charset="0"/>
                <a:cs typeface="Arial" pitchFamily="34" charset="0"/>
              </a:rPr>
              <a:t> la presentación del campo) </a:t>
            </a:r>
            <a:r>
              <a:rPr lang="es-MX" dirty="0" smtClean="0">
                <a:solidFill>
                  <a:srgbClr val="000000"/>
                </a:solidFill>
                <a:latin typeface="Arial" pitchFamily="34" charset="0"/>
                <a:ea typeface="Calibri" pitchFamily="34" charset="0"/>
                <a:cs typeface="Arial" pitchFamily="34" charset="0"/>
              </a:rPr>
              <a:t>P</a:t>
            </a:r>
            <a:r>
              <a:rPr kumimoji="0" lang="es-MX" b="0" i="0" u="none" strike="noStrike" cap="none" normalizeH="0" baseline="0" dirty="0" smtClean="0">
                <a:ln>
                  <a:noFill/>
                </a:ln>
                <a:solidFill>
                  <a:srgbClr val="000000"/>
                </a:solidFill>
                <a:effectLst/>
                <a:latin typeface="Arial" pitchFamily="34" charset="0"/>
                <a:ea typeface="Calibri" pitchFamily="34" charset="0"/>
                <a:cs typeface="Arial" pitchFamily="34" charset="0"/>
              </a:rPr>
              <a:t>or ejemplo en una situación didáctica de pensamiento matemático: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1" u="none" strike="noStrike" cap="none" normalizeH="0" baseline="0" dirty="0" smtClean="0">
                <a:ln>
                  <a:noFill/>
                </a:ln>
                <a:solidFill>
                  <a:schemeClr val="tx1"/>
                </a:solidFill>
                <a:effectLst/>
                <a:latin typeface="Arial" pitchFamily="34" charset="0"/>
                <a:ea typeface="Calibri" pitchFamily="34" charset="0"/>
                <a:cs typeface="Arial" pitchFamily="34" charset="0"/>
              </a:rPr>
              <a:t>Los niños pasan del conteo a la percepción de cantidades, cuando éstas son menores a 6 y mantienen el conteo para cantidades mayores. Empiezan a reconocer expresiones aditivas diferentes de un mismo número.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1" u="none" strike="noStrike" cap="none" normalizeH="0" baseline="0" dirty="0" smtClean="0">
                <a:ln>
                  <a:noFill/>
                </a:ln>
                <a:solidFill>
                  <a:schemeClr val="tx1"/>
                </a:solidFill>
                <a:effectLst/>
                <a:latin typeface="Arial" pitchFamily="34" charset="0"/>
                <a:ea typeface="Calibri" pitchFamily="34" charset="0"/>
                <a:cs typeface="Arial" pitchFamily="34" charset="0"/>
              </a:rPr>
              <a:t>El material de este juego, permite que los niños desarrollen diversas estrategias de conteo mediante la presentación de puntos y colecciones de objetos distribuidos como tradicionalmente aparecen en los dados. Al tratar de identificar colecciones en un tablero numérico, los niños inicialmente repiten continuamente el conteo uno a uno para saber si tienen la cantidad mencionada, después recurren a la percepción y ya no cuentan las cantidades menores a seis.</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3.- Inicio (Planteamiento y recuperación de conocimientos previos)</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4.- Desarrollo (incluir las consignas clave las actividades, organización del espacio, materiales, etc.)</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5.- Cierre </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6.- Orientaciones y reflexiones para guiar la intervención educativa (contempla</a:t>
            </a:r>
            <a:r>
              <a:rPr kumimoji="0" lang="es-MX" b="0" i="0" u="none" strike="noStrike" cap="none" normalizeH="0" dirty="0" smtClean="0">
                <a:ln>
                  <a:noFill/>
                </a:ln>
                <a:solidFill>
                  <a:schemeClr val="tx1"/>
                </a:solidFill>
                <a:effectLst/>
                <a:latin typeface="Arial" pitchFamily="34" charset="0"/>
                <a:ea typeface="Calibri" pitchFamily="34" charset="0"/>
                <a:cs typeface="Arial" pitchFamily="34" charset="0"/>
              </a:rPr>
              <a:t> adecuaciones para el caso de alumnos detectados con necesidad de apoyo espe</a:t>
            </a:r>
            <a:r>
              <a:rPr lang="es-MX" dirty="0" smtClean="0">
                <a:latin typeface="Arial" pitchFamily="34" charset="0"/>
                <a:ea typeface="Calibri" pitchFamily="34" charset="0"/>
                <a:cs typeface="Arial" pitchFamily="34" charset="0"/>
              </a:rPr>
              <a:t>cífica).</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7.- Estrategias de evaluación y aspectos a evaluar (incluye</a:t>
            </a:r>
            <a:r>
              <a:rPr kumimoji="0" lang="es-MX" b="0" i="0" u="none" strike="noStrike" cap="none" normalizeH="0" dirty="0" smtClean="0">
                <a:ln>
                  <a:noFill/>
                </a:ln>
                <a:solidFill>
                  <a:schemeClr val="tx1"/>
                </a:solidFill>
                <a:effectLst/>
                <a:latin typeface="Arial" pitchFamily="34" charset="0"/>
                <a:ea typeface="Calibri" pitchFamily="34" charset="0"/>
                <a:cs typeface="Arial" pitchFamily="34" charset="0"/>
              </a:rPr>
              <a:t> instrumento)</a:t>
            </a:r>
            <a:endParaRPr kumimoji="0" lang="es-MX"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b="0" i="0" u="none" strike="noStrike" cap="none" normalizeH="0" baseline="0" dirty="0" smtClean="0">
                <a:ln>
                  <a:noFill/>
                </a:ln>
                <a:solidFill>
                  <a:schemeClr val="tx1"/>
                </a:solidFill>
                <a:effectLst/>
                <a:latin typeface="Arial" pitchFamily="34" charset="0"/>
                <a:ea typeface="Calibri" pitchFamily="34" charset="0"/>
                <a:cs typeface="Arial" pitchFamily="34" charset="0"/>
              </a:rPr>
              <a:t>8.- Dictar en qué se basa el grado de dificultad y cuál es en el caso de esta situación (por ejemplo siguiendo el ejemplo anterior: el valor de las monedas o el rango numérico en el caso de matemáticas).</a:t>
            </a:r>
            <a:endParaRPr kumimoji="0" lang="es-MX"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692696"/>
            <a:ext cx="8640960" cy="346050"/>
          </a:xfrm>
        </p:spPr>
        <p:txBody>
          <a:bodyPr>
            <a:noAutofit/>
          </a:bodyPr>
          <a:lstStyle/>
          <a:p>
            <a:pPr algn="just">
              <a:lnSpc>
                <a:spcPts val="4800"/>
              </a:lnSpc>
            </a:pPr>
            <a:r>
              <a:rPr lang="es-MX" sz="3200" dirty="0" smtClean="0"/>
              <a:t>Situación de aprendizaje diseñada colectivamente con base en los criterios acordados por el grupo</a:t>
            </a:r>
            <a:endParaRPr lang="es-MX" sz="3200" dirty="0"/>
          </a:p>
        </p:txBody>
      </p:sp>
      <p:sp>
        <p:nvSpPr>
          <p:cNvPr id="3" name="2 Marcador de contenido"/>
          <p:cNvSpPr>
            <a:spLocks noGrp="1"/>
          </p:cNvSpPr>
          <p:nvPr>
            <p:ph idx="1"/>
          </p:nvPr>
        </p:nvSpPr>
        <p:spPr>
          <a:xfrm>
            <a:off x="467544" y="1700808"/>
            <a:ext cx="8229600" cy="4713387"/>
          </a:xfrm>
        </p:spPr>
        <p:txBody>
          <a:bodyPr>
            <a:normAutofit fontScale="85000" lnSpcReduction="10000"/>
          </a:bodyPr>
          <a:lstStyle/>
          <a:p>
            <a:pPr algn="just">
              <a:buNone/>
            </a:pPr>
            <a:r>
              <a:rPr lang="es-MX" dirty="0" smtClean="0"/>
              <a:t>Competencias y aprendizajes esperados:</a:t>
            </a:r>
          </a:p>
          <a:p>
            <a:pPr algn="just">
              <a:buNone/>
            </a:pPr>
            <a:r>
              <a:rPr lang="es-MX" i="1" dirty="0" smtClean="0"/>
              <a:t>Utiliza el lenguaje para regular su conducta en distintos tipos de interacción con los demás.</a:t>
            </a:r>
          </a:p>
          <a:p>
            <a:pPr algn="just"/>
            <a:r>
              <a:rPr lang="es-MX" dirty="0" smtClean="0"/>
              <a:t>Solicita y proporciona ayuda para llevar a cabo diferentes tareas.</a:t>
            </a:r>
          </a:p>
          <a:p>
            <a:pPr algn="just"/>
            <a:r>
              <a:rPr lang="es-MX" dirty="0" smtClean="0"/>
              <a:t>Dialoga para resolver conflictos con o entre compañeros.</a:t>
            </a:r>
          </a:p>
          <a:p>
            <a:pPr algn="just"/>
            <a:r>
              <a:rPr lang="es-MX" dirty="0" smtClean="0"/>
              <a:t>Propone ideas y escucha las de otros para establecer acuerdos que faciliten el desarrollo de las actividades dentro y fuera del aula; proporciona ayuda durante el desarrollo de actividades en el aula. (CF </a:t>
            </a:r>
            <a:r>
              <a:rPr lang="es-MX" dirty="0" err="1" smtClean="0"/>
              <a:t>LyC</a:t>
            </a:r>
            <a:r>
              <a:rPr lang="es-MX" dirty="0" smtClean="0"/>
              <a:t>, LE)</a:t>
            </a:r>
          </a:p>
          <a:p>
            <a:pPr algn="just">
              <a:buNone/>
            </a:pPr>
            <a:endParaRPr lang="es-MX"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3600" dirty="0" smtClean="0"/>
              <a:t>Competencias y aprendizajes esperados:</a:t>
            </a:r>
            <a:br>
              <a:rPr lang="es-MX" sz="3600" dirty="0" smtClean="0"/>
            </a:br>
            <a:endParaRPr lang="es-MX" sz="3600" dirty="0"/>
          </a:p>
        </p:txBody>
      </p:sp>
      <p:sp>
        <p:nvSpPr>
          <p:cNvPr id="3" name="2 Marcador de contenido"/>
          <p:cNvSpPr>
            <a:spLocks noGrp="1"/>
          </p:cNvSpPr>
          <p:nvPr>
            <p:ph idx="1"/>
          </p:nvPr>
        </p:nvSpPr>
        <p:spPr>
          <a:xfrm>
            <a:off x="251520" y="836712"/>
            <a:ext cx="8640960" cy="6021288"/>
          </a:xfrm>
        </p:spPr>
        <p:txBody>
          <a:bodyPr>
            <a:noAutofit/>
          </a:bodyPr>
          <a:lstStyle/>
          <a:p>
            <a:pPr algn="just">
              <a:buNone/>
            </a:pPr>
            <a:r>
              <a:rPr lang="es-MX" sz="2800" i="1" dirty="0" smtClean="0"/>
              <a:t>Distingue algunas expresiones de la cultura propia y de otras, y muestra respeto hacia la diversidad.</a:t>
            </a:r>
          </a:p>
          <a:p>
            <a:pPr algn="just"/>
            <a:r>
              <a:rPr lang="es-MX" sz="2800" dirty="0" smtClean="0"/>
              <a:t>Comparte lo que sabe acerca de sus costumbres familiares y las de su comunidad.</a:t>
            </a:r>
          </a:p>
          <a:p>
            <a:pPr algn="just"/>
            <a:r>
              <a:rPr lang="es-MX" sz="2800" dirty="0" smtClean="0"/>
              <a:t>Identifica semejanzas y diferencias entre su cultura familiar y la de sus compañeros (roles familiares, formas de vida, expresiones lingüísticas, festejos, conmemoraciones).</a:t>
            </a:r>
          </a:p>
          <a:p>
            <a:pPr algn="just"/>
            <a:r>
              <a:rPr lang="es-MX" sz="2800" dirty="0" smtClean="0"/>
              <a:t>Reconoce que pertenece a grupos sociales de familia, escuela, amigos y comunidad.</a:t>
            </a:r>
          </a:p>
          <a:p>
            <a:pPr algn="just"/>
            <a:r>
              <a:rPr lang="es-MX" sz="2800" dirty="0" smtClean="0"/>
              <a:t>Reconoce y respeta la diversidad de expresiones lingüísticas propias de su cultura y de la de los demás. (CF </a:t>
            </a:r>
            <a:r>
              <a:rPr lang="es-MX" sz="2800" dirty="0" err="1" smtClean="0"/>
              <a:t>EyCM</a:t>
            </a:r>
            <a:r>
              <a:rPr lang="es-MX" sz="2800" dirty="0" smtClean="0"/>
              <a:t>, CVS)</a:t>
            </a:r>
            <a:endParaRPr lang="es-MX" sz="2800" i="1" dirty="0" smtClean="0"/>
          </a:p>
          <a:p>
            <a:pPr algn="just">
              <a:buNone/>
            </a:pPr>
            <a:endParaRPr lang="es-MX" sz="2800" i="1"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08720"/>
            <a:ext cx="8352928" cy="5616624"/>
          </a:xfrm>
        </p:spPr>
        <p:txBody>
          <a:bodyPr>
            <a:noAutofit/>
          </a:bodyPr>
          <a:lstStyle/>
          <a:p>
            <a:pPr algn="just">
              <a:buNone/>
            </a:pPr>
            <a:r>
              <a:rPr lang="es-MX" sz="2400" i="1" dirty="0" smtClean="0"/>
              <a:t>Acepta a sus compañeras y compañeros como son, y aprende a actuar de acuerdo con los valores necesarios para la vida en comunidad y los ejerce en su vida cotidiana.</a:t>
            </a:r>
          </a:p>
          <a:p>
            <a:pPr algn="just"/>
            <a:r>
              <a:rPr lang="es-MX" sz="2400" dirty="0" smtClean="0"/>
              <a:t>Habla sobre experiencias que pueden compartirse, y propician la escucha, el intercambio y la identificación entre pares.</a:t>
            </a:r>
          </a:p>
          <a:p>
            <a:pPr algn="just"/>
            <a:r>
              <a:rPr lang="es-MX" sz="2400" dirty="0" smtClean="0"/>
              <a:t>Escucha las experiencias de sus compañeros y muestra sensibilidad hacia lo que el interlocutor le cuenta.</a:t>
            </a:r>
          </a:p>
          <a:p>
            <a:pPr algn="just"/>
            <a:r>
              <a:rPr lang="es-MX" sz="2400" dirty="0" smtClean="0"/>
              <a:t>Muestra disposición a interactuar con niños y niñas con distintas características e intereses, al realizar actividades diversas. Apoya y da sugerencias a otros.</a:t>
            </a:r>
          </a:p>
          <a:p>
            <a:pPr algn="just"/>
            <a:r>
              <a:rPr lang="es-MX" sz="2400" dirty="0" smtClean="0"/>
              <a:t>Acepta gradualmente las normas de relación y comportamiento basadas en la equidad y el respeto, y las pone en práctica. (CF DPS, RI)</a:t>
            </a:r>
            <a:endParaRPr lang="es-MX" sz="2400" i="1" dirty="0"/>
          </a:p>
        </p:txBody>
      </p:sp>
      <p:sp>
        <p:nvSpPr>
          <p:cNvPr id="4" name="1 Título"/>
          <p:cNvSpPr>
            <a:spLocks noGrp="1"/>
          </p:cNvSpPr>
          <p:nvPr>
            <p:ph type="title"/>
          </p:nvPr>
        </p:nvSpPr>
        <p:spPr>
          <a:xfrm>
            <a:off x="457200" y="274638"/>
            <a:ext cx="8229600" cy="1143000"/>
          </a:xfrm>
        </p:spPr>
        <p:txBody>
          <a:bodyPr>
            <a:noAutofit/>
          </a:bodyPr>
          <a:lstStyle/>
          <a:p>
            <a:r>
              <a:rPr lang="es-MX" sz="3600" dirty="0" smtClean="0"/>
              <a:t>Competencias y aprendizajes esperados:</a:t>
            </a:r>
            <a:br>
              <a:rPr lang="es-MX" sz="3600" dirty="0" smtClean="0"/>
            </a:br>
            <a:endParaRPr lang="es-MX" sz="36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a:p>
        </p:txBody>
      </p:sp>
    </p:spTree>
    <p:extLst>
      <p:ext uri="{BB962C8B-B14F-4D97-AF65-F5344CB8AC3E}">
        <p14:creationId xmlns:p14="http://schemas.microsoft.com/office/powerpoint/2010/main" val="5437657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229600" cy="1143000"/>
          </a:xfrm>
        </p:spPr>
        <p:txBody>
          <a:bodyPr/>
          <a:lstStyle/>
          <a:p>
            <a:r>
              <a:rPr lang="es-MX" dirty="0" smtClean="0"/>
              <a:t>Sesión 6. “El investigador”</a:t>
            </a:r>
            <a:endParaRPr lang="es-MX" dirty="0"/>
          </a:p>
        </p:txBody>
      </p:sp>
      <p:sp>
        <p:nvSpPr>
          <p:cNvPr id="3" name="2 Marcador de contenido"/>
          <p:cNvSpPr>
            <a:spLocks noGrp="1"/>
          </p:cNvSpPr>
          <p:nvPr>
            <p:ph idx="1"/>
          </p:nvPr>
        </p:nvSpPr>
        <p:spPr>
          <a:xfrm>
            <a:off x="0" y="836712"/>
            <a:ext cx="9144000" cy="5001419"/>
          </a:xfrm>
        </p:spPr>
        <p:txBody>
          <a:bodyPr>
            <a:noAutofit/>
          </a:bodyPr>
          <a:lstStyle/>
          <a:p>
            <a:pPr algn="just">
              <a:buNone/>
            </a:pPr>
            <a:r>
              <a:rPr lang="es-ES" sz="2400" dirty="0" smtClean="0"/>
              <a:t>Inicio: integre los equipos empleando para ello el alfabeto celestial. Indique el tipo de ubicación espacial y acomodo del mobiliario. Decidan quién será capitán y por qué.  </a:t>
            </a:r>
          </a:p>
          <a:p>
            <a:pPr algn="just">
              <a:buNone/>
            </a:pPr>
            <a:r>
              <a:rPr lang="es-ES" sz="2400" dirty="0" smtClean="0"/>
              <a:t>Desarrollo: Se plantea un problema a los equipos de profesoras sobre la muerte de una persona. Ellas tendrán que poner en práctica diferentes recursos cognitivos para llegar a la solución del enigma. De inicio sólo se dará una pista, la cual consiste en una frase, pero si esto no es suficiente para descubrir todo sobre esta muerte, se irán facilitando otras pistas. Cada equipo (por turnos y en varias rondas) expondrá su solución. El coordinador sólo dirá: No, no pero están cerca,, no porque ya se alejaron, no pero ya casi lo logran, Si acertaron.</a:t>
            </a:r>
            <a:endParaRPr lang="es-MX" sz="2400" dirty="0" smtClean="0"/>
          </a:p>
          <a:p>
            <a:pPr algn="just">
              <a:buNone/>
            </a:pPr>
            <a:r>
              <a:rPr lang="es-MX" sz="2400" dirty="0" smtClean="0"/>
              <a:t>Cierre: </a:t>
            </a:r>
            <a:r>
              <a:rPr lang="es-ES" sz="2400" dirty="0" smtClean="0"/>
              <a:t>Con el grupo se realiza el análisis de esta situación didáctica, estableciendo algunas conclusiones sobre su naturaleza y congruencia con el propósito que la originó: desarrollar habilidades cognitivas. </a:t>
            </a:r>
            <a:endParaRPr lang="es-MX" sz="2400" dirty="0" smtClean="0"/>
          </a:p>
          <a:p>
            <a:pPr algn="just"/>
            <a:endParaRPr lang="es-MX"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20688"/>
            <a:ext cx="8229600" cy="4525963"/>
          </a:xfrm>
        </p:spPr>
        <p:txBody>
          <a:bodyPr>
            <a:normAutofit/>
          </a:bodyPr>
          <a:lstStyle/>
          <a:p>
            <a:pPr algn="just">
              <a:buNone/>
            </a:pPr>
            <a:r>
              <a:rPr lang="es-MX" dirty="0" smtClean="0"/>
              <a:t>    </a:t>
            </a:r>
            <a:r>
              <a:rPr lang="es-MX" i="1" dirty="0" smtClean="0"/>
              <a:t>Competencia: Interpreta </a:t>
            </a:r>
            <a:r>
              <a:rPr lang="es-MX" i="1" dirty="0"/>
              <a:t>o infiere el contenido de textos a partir del conocimiento que </a:t>
            </a:r>
            <a:r>
              <a:rPr lang="es-MX" i="1" dirty="0" smtClean="0"/>
              <a:t>tiene de </a:t>
            </a:r>
            <a:r>
              <a:rPr lang="es-MX" i="1" dirty="0"/>
              <a:t>los diversos portadores y del sistema de </a:t>
            </a:r>
            <a:r>
              <a:rPr lang="es-MX" i="1" dirty="0" smtClean="0"/>
              <a:t>escritura.</a:t>
            </a:r>
          </a:p>
          <a:p>
            <a:pPr algn="just">
              <a:buFontTx/>
              <a:buChar char="-"/>
            </a:pPr>
            <a:r>
              <a:rPr lang="es-MX" sz="2800" dirty="0" smtClean="0"/>
              <a:t>Reconoce </a:t>
            </a:r>
            <a:r>
              <a:rPr lang="es-MX" sz="2800" dirty="0"/>
              <a:t>la escritura de su nombre en diversos portadores </a:t>
            </a:r>
            <a:r>
              <a:rPr lang="es-MX" sz="2800" dirty="0" smtClean="0"/>
              <a:t>de </a:t>
            </a:r>
            <a:r>
              <a:rPr lang="es-MX" sz="2800" dirty="0"/>
              <a:t>texto</a:t>
            </a:r>
            <a:r>
              <a:rPr lang="es-MX" sz="2800" dirty="0" smtClean="0"/>
              <a:t>.</a:t>
            </a:r>
          </a:p>
          <a:p>
            <a:pPr algn="just">
              <a:buFontTx/>
              <a:buChar char="-"/>
            </a:pPr>
            <a:r>
              <a:rPr lang="es-MX" sz="2800" dirty="0" smtClean="0"/>
              <a:t> Identifica lo que se lee en el texto escrito, y que leer y escribir se hace de izquierda a derecha y de arriba a abajo.    </a:t>
            </a:r>
            <a:r>
              <a:rPr lang="es-MX" sz="2800" dirty="0"/>
              <a:t>(</a:t>
            </a:r>
            <a:r>
              <a:rPr lang="es-MX" sz="2800" dirty="0" smtClean="0"/>
              <a:t>CFLYC, LE)</a:t>
            </a:r>
          </a:p>
          <a:p>
            <a:pPr algn="just">
              <a:buFontTx/>
              <a:buChar char="-"/>
            </a:pPr>
            <a:endParaRPr lang="es-MX"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El pensamiento crítico </a:t>
            </a:r>
            <a:endParaRPr lang="es-MX" dirty="0"/>
          </a:p>
        </p:txBody>
      </p:sp>
      <p:sp>
        <p:nvSpPr>
          <p:cNvPr id="3" name="2 Marcador de contenido"/>
          <p:cNvSpPr>
            <a:spLocks noGrp="1"/>
          </p:cNvSpPr>
          <p:nvPr>
            <p:ph idx="1"/>
          </p:nvPr>
        </p:nvSpPr>
        <p:spPr/>
        <p:txBody>
          <a:bodyPr>
            <a:normAutofit fontScale="92500" lnSpcReduction="10000"/>
          </a:bodyPr>
          <a:lstStyle/>
          <a:p>
            <a:pPr algn="just"/>
            <a:r>
              <a:rPr lang="es-MX" dirty="0" smtClean="0"/>
              <a:t>Según el Programa de Estudios 2011 (2011), “La enseñanza orientada al desarrollo de habilidades de razonamiento es fundamental para ayudar al niño a desarrollar su pensamiento crítico”. (P. 154)</a:t>
            </a:r>
          </a:p>
          <a:p>
            <a:pPr algn="just"/>
            <a:r>
              <a:rPr lang="es-MX" dirty="0" smtClean="0"/>
              <a:t>Los componentes son: </a:t>
            </a:r>
            <a:r>
              <a:rPr lang="es-MX" i="1" dirty="0" smtClean="0"/>
              <a:t>Exponer la opinión propia y sus razones, inferir, razonar hipotéticamente, razonar analógicamente, relacionar causas y efectos, relacionar partes y todo, relacionar medios y fines, establecer criterios.</a:t>
            </a:r>
            <a:endParaRPr lang="es-MX" i="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836712"/>
            <a:ext cx="8229600" cy="1143000"/>
          </a:xfrm>
        </p:spPr>
        <p:txBody>
          <a:bodyPr>
            <a:noAutofit/>
          </a:bodyPr>
          <a:lstStyle/>
          <a:p>
            <a:pPr algn="just"/>
            <a:r>
              <a:rPr lang="es-MX" sz="3200" dirty="0" smtClean="0"/>
              <a:t>Competencia a desarrollar: Utiliza el lenguaje para regular su conducta en distintos tipos de interacción con los demás.</a:t>
            </a:r>
            <a:endParaRPr lang="es-MX" sz="3200" dirty="0"/>
          </a:p>
        </p:txBody>
      </p:sp>
      <p:sp>
        <p:nvSpPr>
          <p:cNvPr id="3" name="2 Marcador de contenido"/>
          <p:cNvSpPr>
            <a:spLocks noGrp="1"/>
          </p:cNvSpPr>
          <p:nvPr>
            <p:ph idx="1"/>
          </p:nvPr>
        </p:nvSpPr>
        <p:spPr>
          <a:xfrm>
            <a:off x="467544" y="2564904"/>
            <a:ext cx="8229600" cy="3412976"/>
          </a:xfrm>
        </p:spPr>
        <p:txBody>
          <a:bodyPr>
            <a:normAutofit/>
          </a:bodyPr>
          <a:lstStyle/>
          <a:p>
            <a:pPr>
              <a:buNone/>
            </a:pPr>
            <a:r>
              <a:rPr lang="es-MX" sz="2800" dirty="0" smtClean="0"/>
              <a:t>Aprendizajes esperados: </a:t>
            </a:r>
          </a:p>
          <a:p>
            <a:r>
              <a:rPr lang="es-MX" sz="2800" dirty="0" smtClean="0"/>
              <a:t>Solicita la palabra y respeta los turnos de habla de los demás.</a:t>
            </a:r>
          </a:p>
          <a:p>
            <a:r>
              <a:rPr lang="es-MX" sz="2800" dirty="0" smtClean="0"/>
              <a:t>Propone ideas y escucha las de otros para establecer acuerdos que faciliten el desarrollo de las actividades dentro y fuera del aula; proporciona ayuda durante el desarrollo de actividades en el aula. (L y C; LO)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just"/>
            <a:r>
              <a:rPr lang="es-MX" sz="2400" dirty="0" smtClean="0"/>
              <a:t>Competencia: Actúa gradualmente con mayor confianza y control de acuerdo con criterios, reglas y convenciones externas que regulan su conducta en los diferentes ámbitos en que participa.</a:t>
            </a:r>
            <a:endParaRPr lang="es-MX" sz="2400" dirty="0"/>
          </a:p>
        </p:txBody>
      </p:sp>
      <p:sp>
        <p:nvSpPr>
          <p:cNvPr id="3" name="2 Marcador de contenido"/>
          <p:cNvSpPr>
            <a:spLocks noGrp="1"/>
          </p:cNvSpPr>
          <p:nvPr>
            <p:ph idx="1"/>
          </p:nvPr>
        </p:nvSpPr>
        <p:spPr>
          <a:xfrm>
            <a:off x="251520" y="1700808"/>
            <a:ext cx="8712968" cy="4525963"/>
          </a:xfrm>
        </p:spPr>
        <p:txBody>
          <a:bodyPr>
            <a:noAutofit/>
          </a:bodyPr>
          <a:lstStyle/>
          <a:p>
            <a:pPr algn="just">
              <a:buNone/>
            </a:pPr>
            <a:r>
              <a:rPr lang="es-MX" sz="2400" dirty="0" smtClean="0"/>
              <a:t>Aprendizajes esperados:</a:t>
            </a:r>
          </a:p>
          <a:p>
            <a:pPr algn="just"/>
            <a:r>
              <a:rPr lang="es-MX" sz="2400" dirty="0" smtClean="0"/>
              <a:t> Utiliza el lenguaje para hacerse entender y expresar lo que siente, cuando se enfrenta a una situación que le causa conflicto.</a:t>
            </a:r>
          </a:p>
          <a:p>
            <a:pPr algn="just"/>
            <a:r>
              <a:rPr lang="es-MX" sz="2400" dirty="0" smtClean="0"/>
              <a:t>Participa en juegos respetando las reglas establecidas y las normas para la convivencia.</a:t>
            </a:r>
          </a:p>
          <a:p>
            <a:pPr algn="just"/>
            <a:r>
              <a:rPr lang="es-MX" sz="2400" dirty="0" smtClean="0"/>
              <a:t>Controla gradualmente conductas impulsivas que afectan a los demás y evita agredir verbal o físicamente a sus compañeras o compañeros y a otras personas.</a:t>
            </a:r>
          </a:p>
          <a:p>
            <a:pPr algn="just"/>
            <a:r>
              <a:rPr lang="es-MX" sz="2400" dirty="0" smtClean="0"/>
              <a:t>Se involucra y compromete con actividades individuales y colectivas que son acordadas en el grupo, o que él mismo propone.</a:t>
            </a:r>
          </a:p>
          <a:p>
            <a:pPr algn="just"/>
            <a:r>
              <a:rPr lang="es-MX" sz="2400" dirty="0" smtClean="0"/>
              <a:t>Toma iniciativas, decide y expresa las razones para hacerlo.</a:t>
            </a:r>
            <a:endParaRPr lang="es-MX" sz="2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normAutofit fontScale="90000"/>
          </a:bodyPr>
          <a:lstStyle/>
          <a:p>
            <a:r>
              <a:rPr lang="es-MX" dirty="0" smtClean="0"/>
              <a:t>Ícono guía para organización del espacio: Equipos</a:t>
            </a:r>
            <a:endParaRPr lang="es-MX" dirty="0"/>
          </a:p>
        </p:txBody>
      </p:sp>
      <p:sp>
        <p:nvSpPr>
          <p:cNvPr id="5" name="4 Rectángulo"/>
          <p:cNvSpPr/>
          <p:nvPr/>
        </p:nvSpPr>
        <p:spPr>
          <a:xfrm>
            <a:off x="7596336" y="2060848"/>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Rectángulo"/>
          <p:cNvSpPr/>
          <p:nvPr/>
        </p:nvSpPr>
        <p:spPr>
          <a:xfrm>
            <a:off x="7092280" y="2060848"/>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Elipse"/>
          <p:cNvSpPr/>
          <p:nvPr/>
        </p:nvSpPr>
        <p:spPr>
          <a:xfrm>
            <a:off x="8172400" y="270892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3 Elipse"/>
          <p:cNvSpPr/>
          <p:nvPr/>
        </p:nvSpPr>
        <p:spPr>
          <a:xfrm>
            <a:off x="7380312" y="378904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nvGrpSpPr>
          <p:cNvPr id="31" name="30 Grupo"/>
          <p:cNvGrpSpPr/>
          <p:nvPr/>
        </p:nvGrpSpPr>
        <p:grpSpPr>
          <a:xfrm>
            <a:off x="755576" y="1988840"/>
            <a:ext cx="1440160" cy="2664296"/>
            <a:chOff x="755576" y="2276872"/>
            <a:chExt cx="1440160" cy="2664296"/>
          </a:xfrm>
        </p:grpSpPr>
        <p:sp>
          <p:nvSpPr>
            <p:cNvPr id="4" name="3 Rectángulo"/>
            <p:cNvSpPr/>
            <p:nvPr/>
          </p:nvSpPr>
          <p:spPr>
            <a:xfrm>
              <a:off x="1691680" y="2780928"/>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8 Rectángulo"/>
            <p:cNvSpPr/>
            <p:nvPr/>
          </p:nvSpPr>
          <p:spPr>
            <a:xfrm>
              <a:off x="1187624" y="2780928"/>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9 Elipse"/>
            <p:cNvSpPr/>
            <p:nvPr/>
          </p:nvSpPr>
          <p:spPr>
            <a:xfrm>
              <a:off x="755576" y="335699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1 Elipse"/>
            <p:cNvSpPr/>
            <p:nvPr/>
          </p:nvSpPr>
          <p:spPr>
            <a:xfrm>
              <a:off x="1403648" y="458112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14 Elipse"/>
            <p:cNvSpPr/>
            <p:nvPr/>
          </p:nvSpPr>
          <p:spPr>
            <a:xfrm>
              <a:off x="1475656" y="227687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17" name="16 Elipse"/>
          <p:cNvSpPr/>
          <p:nvPr/>
        </p:nvSpPr>
        <p:spPr>
          <a:xfrm>
            <a:off x="3347864" y="544522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20 Elipse"/>
          <p:cNvSpPr/>
          <p:nvPr/>
        </p:nvSpPr>
        <p:spPr>
          <a:xfrm>
            <a:off x="7452320" y="162880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4" name="23 CuadroTexto"/>
          <p:cNvSpPr txBox="1"/>
          <p:nvPr/>
        </p:nvSpPr>
        <p:spPr>
          <a:xfrm>
            <a:off x="5364088" y="6021288"/>
            <a:ext cx="3312368" cy="646331"/>
          </a:xfrm>
          <a:prstGeom prst="rect">
            <a:avLst/>
          </a:prstGeom>
          <a:noFill/>
        </p:spPr>
        <p:txBody>
          <a:bodyPr wrap="square" rtlCol="0">
            <a:spAutoFit/>
          </a:bodyPr>
          <a:lstStyle/>
          <a:p>
            <a:r>
              <a:rPr lang="es-MX" dirty="0" smtClean="0"/>
              <a:t>Nota: Explique a las alumnas qué representa cada figura del gráfico</a:t>
            </a:r>
            <a:endParaRPr lang="es-MX" dirty="0"/>
          </a:p>
        </p:txBody>
      </p:sp>
      <p:sp>
        <p:nvSpPr>
          <p:cNvPr id="25" name="24 Rectángulo"/>
          <p:cNvSpPr/>
          <p:nvPr/>
        </p:nvSpPr>
        <p:spPr>
          <a:xfrm>
            <a:off x="539552" y="1484784"/>
            <a:ext cx="8136904" cy="44644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7" name="26 Rectángulo"/>
          <p:cNvSpPr/>
          <p:nvPr/>
        </p:nvSpPr>
        <p:spPr>
          <a:xfrm>
            <a:off x="3059832" y="1484784"/>
            <a:ext cx="324036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t>Pizarrón electrónico</a:t>
            </a:r>
            <a:endParaRPr lang="es-MX" dirty="0"/>
          </a:p>
        </p:txBody>
      </p:sp>
      <p:grpSp>
        <p:nvGrpSpPr>
          <p:cNvPr id="32" name="31 Grupo"/>
          <p:cNvGrpSpPr/>
          <p:nvPr/>
        </p:nvGrpSpPr>
        <p:grpSpPr>
          <a:xfrm>
            <a:off x="2051720" y="4437112"/>
            <a:ext cx="5544616" cy="1152128"/>
            <a:chOff x="2483768" y="4437112"/>
            <a:chExt cx="5544616" cy="1152128"/>
          </a:xfrm>
        </p:grpSpPr>
        <p:sp>
          <p:nvSpPr>
            <p:cNvPr id="6" name="5 Rectángulo"/>
            <p:cNvSpPr/>
            <p:nvPr/>
          </p:nvSpPr>
          <p:spPr>
            <a:xfrm rot="5400000">
              <a:off x="3635896" y="3861048"/>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Elipse"/>
            <p:cNvSpPr/>
            <p:nvPr/>
          </p:nvSpPr>
          <p:spPr>
            <a:xfrm>
              <a:off x="4860032" y="479715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15 Elipse"/>
            <p:cNvSpPr/>
            <p:nvPr/>
          </p:nvSpPr>
          <p:spPr>
            <a:xfrm>
              <a:off x="2483768" y="472514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17 Elipse"/>
            <p:cNvSpPr/>
            <p:nvPr/>
          </p:nvSpPr>
          <p:spPr>
            <a:xfrm>
              <a:off x="7668344" y="486916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18 Elipse"/>
            <p:cNvSpPr/>
            <p:nvPr/>
          </p:nvSpPr>
          <p:spPr>
            <a:xfrm>
              <a:off x="5436096" y="479715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6" name="25 Rectángulo"/>
            <p:cNvSpPr/>
            <p:nvPr/>
          </p:nvSpPr>
          <p:spPr>
            <a:xfrm rot="5400000">
              <a:off x="3635896" y="4365104"/>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8" name="27 Rectángulo"/>
            <p:cNvSpPr/>
            <p:nvPr/>
          </p:nvSpPr>
          <p:spPr>
            <a:xfrm rot="5400000">
              <a:off x="6516216" y="4005064"/>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9" name="28 Rectángulo"/>
            <p:cNvSpPr/>
            <p:nvPr/>
          </p:nvSpPr>
          <p:spPr>
            <a:xfrm rot="5400000">
              <a:off x="6516216" y="4509120"/>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30" name="29 Elipse"/>
          <p:cNvSpPr/>
          <p:nvPr/>
        </p:nvSpPr>
        <p:spPr>
          <a:xfrm>
            <a:off x="6228184" y="558924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76672"/>
            <a:ext cx="8229600" cy="1143000"/>
          </a:xfrm>
        </p:spPr>
        <p:txBody>
          <a:bodyPr>
            <a:noAutofit/>
          </a:bodyPr>
          <a:lstStyle/>
          <a:p>
            <a:pPr algn="just"/>
            <a:r>
              <a:rPr lang="es-MX" sz="3200" i="1" dirty="0" smtClean="0"/>
              <a:t>Competencia: Reconoce </a:t>
            </a:r>
            <a:r>
              <a:rPr lang="es-MX" sz="3200" i="1" dirty="0"/>
              <a:t>características del sistema de escritura </a:t>
            </a:r>
            <a:r>
              <a:rPr lang="es-MX" sz="3200" i="1" dirty="0" smtClean="0"/>
              <a:t>al utilizar </a:t>
            </a:r>
            <a:r>
              <a:rPr lang="es-MX" sz="3200" i="1" dirty="0"/>
              <a:t>recursos </a:t>
            </a:r>
            <a:r>
              <a:rPr lang="es-MX" sz="3200" i="1" dirty="0" smtClean="0"/>
              <a:t>propios (marcas</a:t>
            </a:r>
            <a:r>
              <a:rPr lang="es-MX" sz="3200" i="1" dirty="0"/>
              <a:t>, grafías, letras) para expresar por escrito sus </a:t>
            </a:r>
            <a:r>
              <a:rPr lang="es-MX" sz="3200" i="1" dirty="0" smtClean="0"/>
              <a:t>ideas.</a:t>
            </a:r>
            <a:endParaRPr lang="es-MX" sz="3200" i="1" dirty="0"/>
          </a:p>
        </p:txBody>
      </p:sp>
      <p:sp>
        <p:nvSpPr>
          <p:cNvPr id="3" name="2 Marcador de contenido"/>
          <p:cNvSpPr>
            <a:spLocks noGrp="1"/>
          </p:cNvSpPr>
          <p:nvPr>
            <p:ph idx="1"/>
          </p:nvPr>
        </p:nvSpPr>
        <p:spPr>
          <a:xfrm>
            <a:off x="467544" y="2060848"/>
            <a:ext cx="8229600" cy="4525963"/>
          </a:xfrm>
        </p:spPr>
        <p:txBody>
          <a:bodyPr>
            <a:normAutofit/>
          </a:bodyPr>
          <a:lstStyle/>
          <a:p>
            <a:pPr algn="just">
              <a:buNone/>
            </a:pPr>
            <a:r>
              <a:rPr lang="es-MX" sz="2800" dirty="0" smtClean="0"/>
              <a:t>• </a:t>
            </a:r>
            <a:r>
              <a:rPr lang="es-MX" sz="2800" dirty="0"/>
              <a:t>Compara las características gráficas de su nombre con los nombres de sus compañeros y otras </a:t>
            </a:r>
            <a:r>
              <a:rPr lang="es-MX" sz="2800" dirty="0" smtClean="0"/>
              <a:t>palabras escritas</a:t>
            </a:r>
            <a:r>
              <a:rPr lang="es-MX" sz="2800" dirty="0"/>
              <a:t>.</a:t>
            </a:r>
          </a:p>
          <a:p>
            <a:pPr algn="just">
              <a:buNone/>
            </a:pPr>
            <a:r>
              <a:rPr lang="es-MX" sz="2800" dirty="0"/>
              <a:t>• Utiliza el conocimiento que tiene de su nombre y otras palabras para escribir algo que quiere expresar.</a:t>
            </a:r>
          </a:p>
          <a:p>
            <a:pPr algn="just">
              <a:buNone/>
            </a:pPr>
            <a:r>
              <a:rPr lang="es-MX" sz="2800" dirty="0" smtClean="0"/>
              <a:t>• </a:t>
            </a:r>
            <a:r>
              <a:rPr lang="es-MX" sz="2800" dirty="0"/>
              <a:t>Reconoce la relación que existe entre la letra inicial de su nombre y su sonido; paulatinamente </a:t>
            </a:r>
            <a:r>
              <a:rPr lang="es-MX" sz="2800" dirty="0" smtClean="0"/>
              <a:t>establece relaciones </a:t>
            </a:r>
            <a:r>
              <a:rPr lang="es-MX" sz="2800" dirty="0"/>
              <a:t>similares con otros nombres y otras palabras al participar en juegos orales</a:t>
            </a:r>
            <a:r>
              <a:rPr lang="es-MX" sz="2800" dirty="0" smtClean="0"/>
              <a:t>. (CFLYC, LE)</a:t>
            </a:r>
            <a:endParaRPr lang="es-MX"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24744"/>
            <a:ext cx="8229600" cy="1143000"/>
          </a:xfrm>
        </p:spPr>
        <p:txBody>
          <a:bodyPr>
            <a:noAutofit/>
          </a:bodyPr>
          <a:lstStyle/>
          <a:p>
            <a:pPr algn="just"/>
            <a:r>
              <a:rPr lang="es-MX" sz="3600" i="1" dirty="0" smtClean="0"/>
              <a:t>Competencia: Reconoce </a:t>
            </a:r>
            <a:r>
              <a:rPr lang="es-MX" sz="3600" i="1" dirty="0"/>
              <a:t>sus cualidades </a:t>
            </a:r>
            <a:r>
              <a:rPr lang="es-MX" sz="3600" i="1" dirty="0" smtClean="0"/>
              <a:t>y capacidades y </a:t>
            </a:r>
            <a:r>
              <a:rPr lang="es-MX" sz="3600" i="1" dirty="0"/>
              <a:t>desarrolla </a:t>
            </a:r>
            <a:r>
              <a:rPr lang="es-MX" sz="3600" i="1" dirty="0" smtClean="0"/>
              <a:t>su sensibilidad </a:t>
            </a:r>
            <a:r>
              <a:rPr lang="es-MX" sz="3600" i="1" dirty="0"/>
              <a:t>hacia </a:t>
            </a:r>
            <a:r>
              <a:rPr lang="es-MX" sz="3600" i="1" dirty="0" smtClean="0"/>
              <a:t>las cualidades </a:t>
            </a:r>
            <a:r>
              <a:rPr lang="es-MX" sz="3600" i="1" dirty="0"/>
              <a:t>y necesidades de otros.</a:t>
            </a:r>
          </a:p>
        </p:txBody>
      </p:sp>
      <p:sp>
        <p:nvSpPr>
          <p:cNvPr id="3" name="2 Marcador de contenido"/>
          <p:cNvSpPr>
            <a:spLocks noGrp="1"/>
          </p:cNvSpPr>
          <p:nvPr>
            <p:ph idx="1"/>
          </p:nvPr>
        </p:nvSpPr>
        <p:spPr>
          <a:xfrm>
            <a:off x="467544" y="2996952"/>
            <a:ext cx="8229600" cy="2980928"/>
          </a:xfrm>
        </p:spPr>
        <p:txBody>
          <a:bodyPr>
            <a:normAutofit/>
          </a:bodyPr>
          <a:lstStyle/>
          <a:p>
            <a:pPr>
              <a:buNone/>
            </a:pPr>
            <a:r>
              <a:rPr lang="es-MX" sz="2800" dirty="0" smtClean="0"/>
              <a:t>- Habla </a:t>
            </a:r>
            <a:r>
              <a:rPr lang="es-MX" sz="2800" dirty="0"/>
              <a:t>acerca de cómo es él o ella, de lo que le gusta y/o disgusta de su casa, de su ambiente familiar y </a:t>
            </a:r>
            <a:r>
              <a:rPr lang="es-MX" sz="2800" dirty="0" smtClean="0"/>
              <a:t>de lo </a:t>
            </a:r>
            <a:r>
              <a:rPr lang="es-MX" sz="2800" dirty="0"/>
              <a:t>que vive en la escuela.</a:t>
            </a:r>
          </a:p>
          <a:p>
            <a:pPr>
              <a:buNone/>
            </a:pPr>
            <a:r>
              <a:rPr lang="es-MX" sz="2800" dirty="0" smtClean="0"/>
              <a:t>- Muestra </a:t>
            </a:r>
            <a:r>
              <a:rPr lang="es-MX" sz="2800" dirty="0"/>
              <a:t>interés, emoción y motivación ante situaciones retadoras y accesibles a sus posibilidades</a:t>
            </a:r>
            <a:r>
              <a:rPr lang="es-MX" sz="2800" dirty="0" smtClean="0"/>
              <a:t>. </a:t>
            </a:r>
            <a:r>
              <a:rPr lang="es-MX" sz="2800" dirty="0"/>
              <a:t>(</a:t>
            </a:r>
            <a:r>
              <a:rPr lang="es-MX" sz="2800" dirty="0" smtClean="0"/>
              <a:t>CFDPS, IP)</a:t>
            </a:r>
            <a:endParaRPr lang="es-MX"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Ícono guía para organización del espacio: Gran grupo</a:t>
            </a:r>
            <a:endParaRPr lang="es-MX" dirty="0"/>
          </a:p>
        </p:txBody>
      </p:sp>
      <p:grpSp>
        <p:nvGrpSpPr>
          <p:cNvPr id="25" name="24 Grupo"/>
          <p:cNvGrpSpPr/>
          <p:nvPr/>
        </p:nvGrpSpPr>
        <p:grpSpPr>
          <a:xfrm>
            <a:off x="2915816" y="1988840"/>
            <a:ext cx="3744416" cy="3024336"/>
            <a:chOff x="2915816" y="1988840"/>
            <a:chExt cx="3744416" cy="3024336"/>
          </a:xfrm>
        </p:grpSpPr>
        <p:grpSp>
          <p:nvGrpSpPr>
            <p:cNvPr id="8" name="7 Grupo"/>
            <p:cNvGrpSpPr/>
            <p:nvPr/>
          </p:nvGrpSpPr>
          <p:grpSpPr>
            <a:xfrm>
              <a:off x="3563888" y="2708920"/>
              <a:ext cx="2016224" cy="1656184"/>
              <a:chOff x="2627784" y="2636912"/>
              <a:chExt cx="2016224" cy="1656184"/>
            </a:xfrm>
          </p:grpSpPr>
          <p:sp>
            <p:nvSpPr>
              <p:cNvPr id="4" name="3 Rectángulo"/>
              <p:cNvSpPr/>
              <p:nvPr/>
            </p:nvSpPr>
            <p:spPr>
              <a:xfrm>
                <a:off x="2627784" y="2636912"/>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4 Rectángulo"/>
              <p:cNvSpPr/>
              <p:nvPr/>
            </p:nvSpPr>
            <p:spPr>
              <a:xfrm>
                <a:off x="3131840" y="2636912"/>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Rectángulo"/>
              <p:cNvSpPr/>
              <p:nvPr/>
            </p:nvSpPr>
            <p:spPr>
              <a:xfrm>
                <a:off x="3635896" y="2636912"/>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Rectángulo"/>
              <p:cNvSpPr/>
              <p:nvPr/>
            </p:nvSpPr>
            <p:spPr>
              <a:xfrm>
                <a:off x="4139952" y="2636912"/>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9" name="8 Rectángulo"/>
            <p:cNvSpPr/>
            <p:nvPr/>
          </p:nvSpPr>
          <p:spPr>
            <a:xfrm>
              <a:off x="5580112" y="2708920"/>
              <a:ext cx="504056" cy="1656184"/>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9 Elipse"/>
            <p:cNvSpPr/>
            <p:nvPr/>
          </p:nvSpPr>
          <p:spPr>
            <a:xfrm>
              <a:off x="3563888" y="206084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Elipse"/>
            <p:cNvSpPr/>
            <p:nvPr/>
          </p:nvSpPr>
          <p:spPr>
            <a:xfrm>
              <a:off x="2987824" y="407707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1 Elipse"/>
            <p:cNvSpPr/>
            <p:nvPr/>
          </p:nvSpPr>
          <p:spPr>
            <a:xfrm>
              <a:off x="2915816" y="263691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Elipse"/>
            <p:cNvSpPr/>
            <p:nvPr/>
          </p:nvSpPr>
          <p:spPr>
            <a:xfrm>
              <a:off x="6228184" y="378904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3 Elipse"/>
            <p:cNvSpPr/>
            <p:nvPr/>
          </p:nvSpPr>
          <p:spPr>
            <a:xfrm>
              <a:off x="6300192" y="299695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14 Elipse"/>
            <p:cNvSpPr/>
            <p:nvPr/>
          </p:nvSpPr>
          <p:spPr>
            <a:xfrm>
              <a:off x="4283968" y="198884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15 Elipse"/>
            <p:cNvSpPr/>
            <p:nvPr/>
          </p:nvSpPr>
          <p:spPr>
            <a:xfrm>
              <a:off x="3563888" y="458112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6 Elipse"/>
            <p:cNvSpPr/>
            <p:nvPr/>
          </p:nvSpPr>
          <p:spPr>
            <a:xfrm>
              <a:off x="4355976" y="465313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17 Elipse"/>
            <p:cNvSpPr/>
            <p:nvPr/>
          </p:nvSpPr>
          <p:spPr>
            <a:xfrm>
              <a:off x="5220072" y="206084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18 Elipse"/>
            <p:cNvSpPr/>
            <p:nvPr/>
          </p:nvSpPr>
          <p:spPr>
            <a:xfrm>
              <a:off x="5076056" y="465313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19 Elipse"/>
            <p:cNvSpPr/>
            <p:nvPr/>
          </p:nvSpPr>
          <p:spPr>
            <a:xfrm>
              <a:off x="5796136" y="450912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1" name="20 Elipse"/>
            <p:cNvSpPr/>
            <p:nvPr/>
          </p:nvSpPr>
          <p:spPr>
            <a:xfrm>
              <a:off x="6012160" y="220486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21 Elipse"/>
            <p:cNvSpPr/>
            <p:nvPr/>
          </p:nvSpPr>
          <p:spPr>
            <a:xfrm>
              <a:off x="2915816" y="342900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24" name="23 CuadroTexto"/>
          <p:cNvSpPr txBox="1"/>
          <p:nvPr/>
        </p:nvSpPr>
        <p:spPr>
          <a:xfrm>
            <a:off x="5004048" y="5877272"/>
            <a:ext cx="3312368" cy="646331"/>
          </a:xfrm>
          <a:prstGeom prst="rect">
            <a:avLst/>
          </a:prstGeom>
          <a:noFill/>
        </p:spPr>
        <p:txBody>
          <a:bodyPr wrap="square" rtlCol="0">
            <a:spAutoFit/>
          </a:bodyPr>
          <a:lstStyle/>
          <a:p>
            <a:r>
              <a:rPr lang="es-MX" dirty="0" smtClean="0"/>
              <a:t>Nota: Explique a las alumnas qué representa cada figura del gráfico</a:t>
            </a:r>
            <a:endParaRPr lang="es-MX"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2437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229600" cy="764704"/>
          </a:xfrm>
        </p:spPr>
        <p:txBody>
          <a:bodyPr>
            <a:normAutofit/>
          </a:bodyPr>
          <a:lstStyle/>
          <a:p>
            <a:r>
              <a:rPr lang="es-MX" sz="3600" dirty="0" smtClean="0"/>
              <a:t>Sesión 2. “Llevar al ciego”</a:t>
            </a:r>
            <a:endParaRPr lang="es-MX" sz="3600" dirty="0"/>
          </a:p>
        </p:txBody>
      </p:sp>
      <p:sp>
        <p:nvSpPr>
          <p:cNvPr id="3" name="2 Marcador de contenido"/>
          <p:cNvSpPr>
            <a:spLocks noGrp="1"/>
          </p:cNvSpPr>
          <p:nvPr>
            <p:ph idx="1"/>
          </p:nvPr>
        </p:nvSpPr>
        <p:spPr>
          <a:xfrm>
            <a:off x="0" y="620688"/>
            <a:ext cx="9144000" cy="4525963"/>
          </a:xfrm>
        </p:spPr>
        <p:txBody>
          <a:bodyPr>
            <a:noAutofit/>
          </a:bodyPr>
          <a:lstStyle/>
          <a:p>
            <a:pPr lvl="0" algn="just">
              <a:buNone/>
            </a:pPr>
            <a:r>
              <a:rPr lang="es-MX" sz="2400" dirty="0" smtClean="0"/>
              <a:t>Muestre el código para transición de actividad.</a:t>
            </a:r>
          </a:p>
          <a:p>
            <a:pPr lvl="0" algn="just">
              <a:buNone/>
            </a:pPr>
            <a:r>
              <a:rPr lang="es-MX" sz="2400" dirty="0" smtClean="0"/>
              <a:t>Inicio: explique a sus alumnos lo siguiente. Uno será el ciego en cada turno (se veda los ojos), otro será comisionado en el juego para conducirlo hasta su asiento, el cual estará rotulado con el nombre propio. </a:t>
            </a:r>
          </a:p>
          <a:p>
            <a:pPr lvl="0" algn="just">
              <a:buNone/>
            </a:pPr>
            <a:r>
              <a:rPr lang="es-MX" sz="2400" dirty="0" smtClean="0"/>
              <a:t>Desarrollo: Se trata básicamente de que los niños identifiquen los nombres de sus compañeros, que aprendan cómo se debe ayudar a un ciego (que él te toma del brazo y no tú) y qué tipo de indicaciones se deben de dar (adelante hay un escalón o son siete pasos para llegar a una rampa, etc.), cuando la silla está situada en un laberinto. Este juego se realiza a diario cuando se da el reencuentro a la hora de llegada al plantel por las mañanas. </a:t>
            </a:r>
          </a:p>
          <a:p>
            <a:pPr lvl="0" algn="just">
              <a:buNone/>
            </a:pPr>
            <a:r>
              <a:rPr lang="es-MX" sz="2400" dirty="0" smtClean="0"/>
              <a:t>Cierre: abran una discusión sobre cómo podemos ayudar a nuestro compañeros cuando tienen alguna necesidad especial o se les dificulta alguna situación dentro del aula, escuela o comunidad.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TotalTime>
  <Words>4551</Words>
  <Application>Microsoft Office PowerPoint</Application>
  <PresentationFormat>Presentación en pantalla (4:3)</PresentationFormat>
  <Paragraphs>171</Paragraphs>
  <Slides>43</Slides>
  <Notes>0</Notes>
  <HiddenSlides>0</HiddenSlides>
  <MMClips>0</MMClips>
  <ScaleCrop>false</ScaleCrop>
  <HeadingPairs>
    <vt:vector size="4" baseType="variant">
      <vt:variant>
        <vt:lpstr>Tema</vt:lpstr>
      </vt:variant>
      <vt:variant>
        <vt:i4>1</vt:i4>
      </vt:variant>
      <vt:variant>
        <vt:lpstr>Títulos de diapositiva</vt:lpstr>
      </vt:variant>
      <vt:variant>
        <vt:i4>43</vt:i4>
      </vt:variant>
    </vt:vector>
  </HeadingPairs>
  <TitlesOfParts>
    <vt:vector size="44" baseType="lpstr">
      <vt:lpstr>Tema de Office</vt:lpstr>
      <vt:lpstr>Sesión 1 “Yo quiero mi nombre” </vt:lpstr>
      <vt:lpstr>Presentación de PowerPoint</vt:lpstr>
      <vt:lpstr>      Competencias y aprendizajes        esperados</vt:lpstr>
      <vt:lpstr>Presentación de PowerPoint</vt:lpstr>
      <vt:lpstr>Competencia: Reconoce características del sistema de escritura al utilizar recursos propios (marcas, grafías, letras) para expresar por escrito sus ideas.</vt:lpstr>
      <vt:lpstr>Competencia: Reconoce sus cualidades y capacidades y desarrolla su sensibilidad hacia las cualidades y necesidades de otros.</vt:lpstr>
      <vt:lpstr>Ícono guía para organización del espacio: Gran grupo</vt:lpstr>
      <vt:lpstr>Presentación de PowerPoint</vt:lpstr>
      <vt:lpstr>Sesión 2. “Llevar al ciego”</vt:lpstr>
      <vt:lpstr>Presentación de PowerPoint</vt:lpstr>
      <vt:lpstr>Presentación de PowerPoint</vt:lpstr>
      <vt:lpstr>Competencia: Reconoce características del sistema de escritura al utilizar recursos propios (marcas, grafías, letras) para expresar por escrito sus ideas.</vt:lpstr>
      <vt:lpstr>Competencias y aprendizajes esperados que se agregan a la ruta</vt:lpstr>
      <vt:lpstr>Presentación de PowerPoint</vt:lpstr>
      <vt:lpstr>Ícono guía para organización del espacio: Plenaria</vt:lpstr>
      <vt:lpstr>Presentación de PowerPoint</vt:lpstr>
      <vt:lpstr>Sesión 3. “Qué puedes hacer con un periódico”</vt:lpstr>
      <vt:lpstr>Presentación de PowerPoint</vt:lpstr>
      <vt:lpstr>Presentación de PowerPoint</vt:lpstr>
      <vt:lpstr>Competencias y aprendizajes  esperados que se desarrollan</vt:lpstr>
      <vt:lpstr>Competencia: Reconoce sus cualidades y capacidades, y desarrolla su sensibilidad hacia las cualidades y necesidades de otros .</vt:lpstr>
      <vt:lpstr>Competencia: Actúa gradualmente con mayor confianza y control de acuerdo con criterios, reglas y convenciones externas que regulan su conducta en los diferentes ámbitos en que participa .</vt:lpstr>
      <vt:lpstr>Ícono guía para organización del espacio: Equipos</vt:lpstr>
      <vt:lpstr>Presentación de PowerPoint</vt:lpstr>
      <vt:lpstr>Sesión 4. Análisis de una situación didáctica exitosa </vt:lpstr>
      <vt:lpstr>Ícono guía para organización del espacio: Visión periférica</vt:lpstr>
      <vt:lpstr>Sesión 5. Te cuento un cuento.</vt:lpstr>
      <vt:lpstr>Presentación de PowerPoint</vt:lpstr>
      <vt:lpstr>Competencias y aprendizajes esperados</vt:lpstr>
      <vt:lpstr>Presentación de PowerPoint</vt:lpstr>
      <vt:lpstr>Presentación de PowerPoint</vt:lpstr>
      <vt:lpstr>Presentación de PowerPoint</vt:lpstr>
      <vt:lpstr>Ícono guía para organización del espacio: Visión periférica</vt:lpstr>
      <vt:lpstr>Estructura de la situación de aprendizaje</vt:lpstr>
      <vt:lpstr>Situación de aprendizaje diseñada colectivamente con base en los criterios acordados por el grupo</vt:lpstr>
      <vt:lpstr>Competencias y aprendizajes esperados: </vt:lpstr>
      <vt:lpstr>Competencias y aprendizajes esperados: </vt:lpstr>
      <vt:lpstr>Presentación de PowerPoint</vt:lpstr>
      <vt:lpstr>Sesión 6. “El investigador”</vt:lpstr>
      <vt:lpstr>El pensamiento crítico </vt:lpstr>
      <vt:lpstr>Competencia a desarrollar: Utiliza el lenguaje para regular su conducta en distintos tipos de interacción con los demás.</vt:lpstr>
      <vt:lpstr>Competencia: Actúa gradualmente con mayor confianza y control de acuerdo con criterios, reglas y convenciones externas que regulan su conducta en los diferentes ámbitos en que participa.</vt:lpstr>
      <vt:lpstr>Ícono guía para organización del espacio: Equipos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Actividades de análisis técnico didáctico</dc:title>
  <dc:creator>Propietario</dc:creator>
  <cp:lastModifiedBy>Andres Mendez Aguirre</cp:lastModifiedBy>
  <cp:revision>63</cp:revision>
  <dcterms:created xsi:type="dcterms:W3CDTF">2012-08-27T23:40:51Z</dcterms:created>
  <dcterms:modified xsi:type="dcterms:W3CDTF">2013-10-16T16:26:07Z</dcterms:modified>
</cp:coreProperties>
</file>